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5143500" type="screen16x9"/>
  <p:notesSz cx="6858000" cy="9144000"/>
  <p:embeddedFontLst>
    <p:embeddedFont>
      <p:font typeface="Source Code Pro" charset="0"/>
      <p:regular r:id="rId48"/>
      <p:bold r:id="rId49"/>
    </p:embeddedFont>
    <p:embeddedFont>
      <p:font typeface="Amatic SC" charset="0"/>
      <p:regular r:id="rId50"/>
      <p:bold r:id="rId51"/>
    </p:embeddedFont>
  </p:embeddedFontLst>
  <p:defaultTextStyle>
    <a:defPPr>
      <a:defRPr lang="en-US"/>
    </a:defPPr>
    <a:lvl1pPr algn="l" rtl="0" fontAlgn="base">
      <a:spcBef>
        <a:spcPct val="0"/>
      </a:spcBef>
      <a:spcAft>
        <a:spcPct val="0"/>
      </a:spcAft>
      <a:defRPr sz="1400" kern="1200">
        <a:solidFill>
          <a:srgbClr val="000000"/>
        </a:solidFill>
        <a:latin typeface="Arial" charset="0"/>
        <a:ea typeface="+mn-ea"/>
        <a:cs typeface="Arial" charset="0"/>
        <a:sym typeface="Arial" charset="0"/>
      </a:defRPr>
    </a:lvl1pPr>
    <a:lvl2pPr marL="457200" algn="l" rtl="0" fontAlgn="base">
      <a:spcBef>
        <a:spcPct val="0"/>
      </a:spcBef>
      <a:spcAft>
        <a:spcPct val="0"/>
      </a:spcAft>
      <a:defRPr sz="1400" kern="1200">
        <a:solidFill>
          <a:srgbClr val="000000"/>
        </a:solidFill>
        <a:latin typeface="Arial" charset="0"/>
        <a:ea typeface="+mn-ea"/>
        <a:cs typeface="Arial" charset="0"/>
        <a:sym typeface="Arial" charset="0"/>
      </a:defRPr>
    </a:lvl2pPr>
    <a:lvl3pPr marL="914400" algn="l" rtl="0" fontAlgn="base">
      <a:spcBef>
        <a:spcPct val="0"/>
      </a:spcBef>
      <a:spcAft>
        <a:spcPct val="0"/>
      </a:spcAft>
      <a:defRPr sz="1400" kern="1200">
        <a:solidFill>
          <a:srgbClr val="000000"/>
        </a:solidFill>
        <a:latin typeface="Arial" charset="0"/>
        <a:ea typeface="+mn-ea"/>
        <a:cs typeface="Arial" charset="0"/>
        <a:sym typeface="Arial" charset="0"/>
      </a:defRPr>
    </a:lvl3pPr>
    <a:lvl4pPr marL="1371600" algn="l" rtl="0" fontAlgn="base">
      <a:spcBef>
        <a:spcPct val="0"/>
      </a:spcBef>
      <a:spcAft>
        <a:spcPct val="0"/>
      </a:spcAft>
      <a:defRPr sz="1400" kern="1200">
        <a:solidFill>
          <a:srgbClr val="000000"/>
        </a:solidFill>
        <a:latin typeface="Arial" charset="0"/>
        <a:ea typeface="+mn-ea"/>
        <a:cs typeface="Arial" charset="0"/>
        <a:sym typeface="Arial" charset="0"/>
      </a:defRPr>
    </a:lvl4pPr>
    <a:lvl5pPr marL="1828800" algn="l" rtl="0" fontAlgn="base">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20" y="-120"/>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font" Target="fonts/font3.fntdata"/><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font" Target="fonts/font1.fntdata"/><Relationship Id="rId8" Type="http://schemas.openxmlformats.org/officeDocument/2006/relationships/slide" Target="slides/slide7.xml"/><Relationship Id="rId51" Type="http://schemas.openxmlformats.org/officeDocument/2006/relationships/font" Target="fonts/font4.fntdata"/><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Shape 3"/>
          <p:cNvSpPr>
            <a:spLocks noGrp="1" noRot="1"/>
          </p:cNvSpPr>
          <p:nvPr>
            <p:ph type="sldImg" idx="2"/>
          </p:nvPr>
        </p:nvSpPr>
        <p:spPr bwMode="auto">
          <a:xfrm>
            <a:off x="381000" y="685800"/>
            <a:ext cx="6096000" cy="3429000"/>
          </a:xfrm>
          <a:custGeom>
            <a:avLst/>
            <a:gdLst>
              <a:gd name="T0" fmla="*/ 0 w 120000"/>
              <a:gd name="T1" fmla="*/ 0 h 120000"/>
              <a:gd name="T2" fmla="*/ 120000 w 120000"/>
              <a:gd name="T3" fmla="*/ 120000 h 120000"/>
            </a:gdLst>
            <a:ahLst/>
            <a:cxnLst>
              <a:cxn ang="0">
                <a:pos x="0" y="0"/>
              </a:cxn>
              <a:cxn ang="0">
                <a:pos x="120000" y="0"/>
              </a:cxn>
              <a:cxn ang="0">
                <a:pos x="120000" y="120000"/>
              </a:cxn>
              <a:cxn ang="0">
                <a:pos x="0" y="120000"/>
              </a:cxn>
            </a:cxnLst>
            <a:rect l="T0" t="T1" r="T2" b="T3"/>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pPr lvl="0"/>
            <a:endParaRPr noProof="0"/>
          </a:p>
        </p:txBody>
      </p:sp>
    </p:spTree>
  </p:cSld>
  <p:clrMap bg1="lt1" tx1="dk1" bg2="dk2" tx2="lt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742950" indent="-285750" algn="l" rtl="0" fontAlgn="base">
      <a:spcBef>
        <a:spcPct val="30000"/>
      </a:spcBef>
      <a:spcAft>
        <a:spcPct val="0"/>
      </a:spcAft>
      <a:defRPr sz="1200" kern="1200">
        <a:solidFill>
          <a:schemeClr val="tx1"/>
        </a:solidFill>
        <a:latin typeface="+mn-lt"/>
        <a:ea typeface="+mn-ea"/>
        <a:cs typeface="+mn-cs"/>
      </a:defRPr>
    </a:lvl2pPr>
    <a:lvl3pPr marL="1143000" indent="-228600" algn="l" rtl="0" fontAlgn="base">
      <a:spcBef>
        <a:spcPct val="30000"/>
      </a:spcBef>
      <a:spcAft>
        <a:spcPct val="0"/>
      </a:spcAft>
      <a:defRPr sz="1200" kern="1200">
        <a:solidFill>
          <a:schemeClr val="tx1"/>
        </a:solidFill>
        <a:latin typeface="+mn-lt"/>
        <a:ea typeface="+mn-ea"/>
        <a:cs typeface="+mn-cs"/>
      </a:defRPr>
    </a:lvl3pPr>
    <a:lvl4pPr marL="1600200" indent="-228600" algn="l" rtl="0" fontAlgn="base">
      <a:spcBef>
        <a:spcPct val="30000"/>
      </a:spcBef>
      <a:spcAft>
        <a:spcPct val="0"/>
      </a:spcAft>
      <a:defRPr sz="1200" kern="1200">
        <a:solidFill>
          <a:schemeClr val="tx1"/>
        </a:solidFill>
        <a:latin typeface="+mn-lt"/>
        <a:ea typeface="+mn-ea"/>
        <a:cs typeface="+mn-cs"/>
      </a:defRPr>
    </a:lvl4pPr>
    <a:lvl5pPr marL="2057400" indent="-2286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1" name="Shape 53"/>
          <p:cNvSpPr>
            <a:spLocks noGrp="1" noRot="1"/>
          </p:cNvSpPr>
          <p:nvPr>
            <p:ph type="sldImg" idx="2"/>
          </p:nvPr>
        </p:nvSpPr>
        <p:spPr>
          <a:noFill/>
          <a:ln>
            <a:headEnd/>
            <a:tailEnd/>
          </a:ln>
        </p:spPr>
      </p:sp>
      <p:sp>
        <p:nvSpPr>
          <p:cNvPr id="15362" name="Shape 54"/>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793" name="Shape 110"/>
          <p:cNvSpPr>
            <a:spLocks noGrp="1" noRot="1"/>
          </p:cNvSpPr>
          <p:nvPr>
            <p:ph type="sldImg" idx="2"/>
          </p:nvPr>
        </p:nvSpPr>
        <p:spPr>
          <a:noFill/>
          <a:ln>
            <a:headEnd/>
            <a:tailEnd/>
          </a:ln>
        </p:spPr>
      </p:sp>
      <p:sp>
        <p:nvSpPr>
          <p:cNvPr id="33794" name="Shape 111"/>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1" name="Shape 115"/>
          <p:cNvSpPr>
            <a:spLocks noGrp="1" noRot="1"/>
          </p:cNvSpPr>
          <p:nvPr>
            <p:ph type="sldImg" idx="2"/>
          </p:nvPr>
        </p:nvSpPr>
        <p:spPr>
          <a:noFill/>
          <a:ln>
            <a:headEnd/>
            <a:tailEnd/>
          </a:ln>
        </p:spPr>
      </p:sp>
      <p:sp>
        <p:nvSpPr>
          <p:cNvPr id="35842" name="Shape 116"/>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7889" name="Shape 122"/>
          <p:cNvSpPr>
            <a:spLocks noGrp="1" noRot="1"/>
          </p:cNvSpPr>
          <p:nvPr>
            <p:ph type="sldImg" idx="2"/>
          </p:nvPr>
        </p:nvSpPr>
        <p:spPr>
          <a:noFill/>
          <a:ln>
            <a:headEnd/>
            <a:tailEnd/>
          </a:ln>
        </p:spPr>
      </p:sp>
      <p:sp>
        <p:nvSpPr>
          <p:cNvPr id="37890" name="Shape 123"/>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9937" name="Shape 129"/>
          <p:cNvSpPr>
            <a:spLocks noGrp="1" noRot="1"/>
          </p:cNvSpPr>
          <p:nvPr>
            <p:ph type="sldImg" idx="2"/>
          </p:nvPr>
        </p:nvSpPr>
        <p:spPr>
          <a:noFill/>
          <a:ln>
            <a:headEnd/>
            <a:tailEnd/>
          </a:ln>
        </p:spPr>
      </p:sp>
      <p:sp>
        <p:nvSpPr>
          <p:cNvPr id="39938" name="Shape 130"/>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5" name="Shape 136"/>
          <p:cNvSpPr>
            <a:spLocks noGrp="1" noRot="1"/>
          </p:cNvSpPr>
          <p:nvPr>
            <p:ph type="sldImg" idx="2"/>
          </p:nvPr>
        </p:nvSpPr>
        <p:spPr>
          <a:noFill/>
          <a:ln>
            <a:headEnd/>
            <a:tailEnd/>
          </a:ln>
        </p:spPr>
      </p:sp>
      <p:sp>
        <p:nvSpPr>
          <p:cNvPr id="41986" name="Shape 137"/>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3" name="Shape 143"/>
          <p:cNvSpPr>
            <a:spLocks noGrp="1" noRot="1"/>
          </p:cNvSpPr>
          <p:nvPr>
            <p:ph type="sldImg" idx="2"/>
          </p:nvPr>
        </p:nvSpPr>
        <p:spPr>
          <a:noFill/>
          <a:ln>
            <a:headEnd/>
            <a:tailEnd/>
          </a:ln>
        </p:spPr>
      </p:sp>
      <p:sp>
        <p:nvSpPr>
          <p:cNvPr id="44034" name="Shape 144"/>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1" name="Shape 150"/>
          <p:cNvSpPr>
            <a:spLocks noGrp="1" noRot="1"/>
          </p:cNvSpPr>
          <p:nvPr>
            <p:ph type="sldImg" idx="2"/>
          </p:nvPr>
        </p:nvSpPr>
        <p:spPr>
          <a:noFill/>
          <a:ln>
            <a:headEnd/>
            <a:tailEnd/>
          </a:ln>
        </p:spPr>
      </p:sp>
      <p:sp>
        <p:nvSpPr>
          <p:cNvPr id="46082" name="Shape 151"/>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8129" name="Shape 155"/>
          <p:cNvSpPr>
            <a:spLocks noGrp="1" noRot="1"/>
          </p:cNvSpPr>
          <p:nvPr>
            <p:ph type="sldImg" idx="2"/>
          </p:nvPr>
        </p:nvSpPr>
        <p:spPr>
          <a:noFill/>
          <a:ln>
            <a:headEnd/>
            <a:tailEnd/>
          </a:ln>
        </p:spPr>
      </p:sp>
      <p:sp>
        <p:nvSpPr>
          <p:cNvPr id="48130" name="Shape 156"/>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0177" name="Shape 162"/>
          <p:cNvSpPr>
            <a:spLocks noGrp="1" noRot="1"/>
          </p:cNvSpPr>
          <p:nvPr>
            <p:ph type="sldImg" idx="2"/>
          </p:nvPr>
        </p:nvSpPr>
        <p:spPr>
          <a:noFill/>
          <a:ln>
            <a:headEnd/>
            <a:tailEnd/>
          </a:ln>
        </p:spPr>
      </p:sp>
      <p:sp>
        <p:nvSpPr>
          <p:cNvPr id="50178" name="Shape 163"/>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2225" name="Shape 169"/>
          <p:cNvSpPr>
            <a:spLocks noGrp="1" noRot="1"/>
          </p:cNvSpPr>
          <p:nvPr>
            <p:ph type="sldImg" idx="2"/>
          </p:nvPr>
        </p:nvSpPr>
        <p:spPr>
          <a:noFill/>
          <a:ln>
            <a:headEnd/>
            <a:tailEnd/>
          </a:ln>
        </p:spPr>
      </p:sp>
      <p:sp>
        <p:nvSpPr>
          <p:cNvPr id="52226" name="Shape 170"/>
          <p:cNvSpPr txBox="1">
            <a:spLocks noGrp="1"/>
          </p:cNvSpPr>
          <p:nvPr>
            <p:ph type="body" idx="1"/>
          </p:nvPr>
        </p:nvSpPr>
        <p:spPr bwMode="auto">
          <a:noFill/>
        </p:spPr>
        <p:txBody>
          <a:bodyPr vert="horz" wrap="square" numCol="1" compatLnSpc="1">
            <a:prstTxWarp prst="textNoShape">
              <a:avLst/>
            </a:prstTxWarp>
          </a:bodyPr>
          <a:lstStyle/>
          <a:p>
            <a:pPr>
              <a:spcBef>
                <a:spcPct val="0"/>
              </a:spcBef>
            </a:pPr>
            <a:r>
              <a:rPr lang="en-US" smtClean="0"/>
              <a:t>all parts are clauses (could be complete and stand alone) and all begin with “he (verb)”</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09" name="Shape 59"/>
          <p:cNvSpPr>
            <a:spLocks noGrp="1" noRot="1"/>
          </p:cNvSpPr>
          <p:nvPr>
            <p:ph type="sldImg" idx="2"/>
          </p:nvPr>
        </p:nvSpPr>
        <p:spPr>
          <a:noFill/>
          <a:ln>
            <a:headEnd/>
            <a:tailEnd/>
          </a:ln>
        </p:spPr>
      </p:sp>
      <p:sp>
        <p:nvSpPr>
          <p:cNvPr id="17410" name="Shape 60"/>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4273" name="Shape 176"/>
          <p:cNvSpPr>
            <a:spLocks noGrp="1" noRot="1"/>
          </p:cNvSpPr>
          <p:nvPr>
            <p:ph type="sldImg" idx="2"/>
          </p:nvPr>
        </p:nvSpPr>
        <p:spPr>
          <a:noFill/>
          <a:ln>
            <a:headEnd/>
            <a:tailEnd/>
          </a:ln>
        </p:spPr>
      </p:sp>
      <p:sp>
        <p:nvSpPr>
          <p:cNvPr id="54274" name="Shape 177"/>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6321" name="Shape 183"/>
          <p:cNvSpPr>
            <a:spLocks noGrp="1" noRot="1"/>
          </p:cNvSpPr>
          <p:nvPr>
            <p:ph type="sldImg" idx="2"/>
          </p:nvPr>
        </p:nvSpPr>
        <p:spPr>
          <a:noFill/>
          <a:ln>
            <a:headEnd/>
            <a:tailEnd/>
          </a:ln>
        </p:spPr>
      </p:sp>
      <p:sp>
        <p:nvSpPr>
          <p:cNvPr id="56322" name="Shape 184"/>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8369" name="Shape 190"/>
          <p:cNvSpPr>
            <a:spLocks noGrp="1" noRot="1"/>
          </p:cNvSpPr>
          <p:nvPr>
            <p:ph type="sldImg" idx="2"/>
          </p:nvPr>
        </p:nvSpPr>
        <p:spPr>
          <a:noFill/>
          <a:ln>
            <a:headEnd/>
            <a:tailEnd/>
          </a:ln>
        </p:spPr>
      </p:sp>
      <p:sp>
        <p:nvSpPr>
          <p:cNvPr id="58370" name="Shape 191"/>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0417" name="Shape 197"/>
          <p:cNvSpPr>
            <a:spLocks noGrp="1" noRot="1"/>
          </p:cNvSpPr>
          <p:nvPr>
            <p:ph type="sldImg" idx="2"/>
          </p:nvPr>
        </p:nvSpPr>
        <p:spPr>
          <a:noFill/>
          <a:ln>
            <a:headEnd/>
            <a:tailEnd/>
          </a:ln>
        </p:spPr>
      </p:sp>
      <p:sp>
        <p:nvSpPr>
          <p:cNvPr id="60418" name="Shape 198"/>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2465" name="Shape 202"/>
          <p:cNvSpPr>
            <a:spLocks noGrp="1" noRot="1"/>
          </p:cNvSpPr>
          <p:nvPr>
            <p:ph type="sldImg" idx="2"/>
          </p:nvPr>
        </p:nvSpPr>
        <p:spPr>
          <a:noFill/>
          <a:ln>
            <a:headEnd/>
            <a:tailEnd/>
          </a:ln>
        </p:spPr>
      </p:sp>
      <p:sp>
        <p:nvSpPr>
          <p:cNvPr id="62466" name="Shape 203"/>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4513" name="Shape 209"/>
          <p:cNvSpPr>
            <a:spLocks noGrp="1" noRot="1"/>
          </p:cNvSpPr>
          <p:nvPr>
            <p:ph type="sldImg" idx="2"/>
          </p:nvPr>
        </p:nvSpPr>
        <p:spPr>
          <a:noFill/>
          <a:ln>
            <a:headEnd/>
            <a:tailEnd/>
          </a:ln>
        </p:spPr>
      </p:sp>
      <p:sp>
        <p:nvSpPr>
          <p:cNvPr id="64514" name="Shape 210"/>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6561" name="Shape 216"/>
          <p:cNvSpPr>
            <a:spLocks noGrp="1" noRot="1"/>
          </p:cNvSpPr>
          <p:nvPr>
            <p:ph type="sldImg" idx="2"/>
          </p:nvPr>
        </p:nvSpPr>
        <p:spPr>
          <a:noFill/>
          <a:ln>
            <a:headEnd/>
            <a:tailEnd/>
          </a:ln>
        </p:spPr>
      </p:sp>
      <p:sp>
        <p:nvSpPr>
          <p:cNvPr id="66562" name="Shape 217"/>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8609" name="Shape 224"/>
          <p:cNvSpPr>
            <a:spLocks noGrp="1" noRot="1"/>
          </p:cNvSpPr>
          <p:nvPr>
            <p:ph type="sldImg" idx="2"/>
          </p:nvPr>
        </p:nvSpPr>
        <p:spPr>
          <a:noFill/>
          <a:ln>
            <a:headEnd/>
            <a:tailEnd/>
          </a:ln>
        </p:spPr>
      </p:sp>
      <p:sp>
        <p:nvSpPr>
          <p:cNvPr id="68610" name="Shape 225"/>
          <p:cNvSpPr txBox="1">
            <a:spLocks noGrp="1"/>
          </p:cNvSpPr>
          <p:nvPr>
            <p:ph type="body" idx="1"/>
          </p:nvPr>
        </p:nvSpPr>
        <p:spPr bwMode="auto">
          <a:noFill/>
        </p:spPr>
        <p:txBody>
          <a:bodyPr vert="horz" wrap="square" numCol="1" compatLnSpc="1">
            <a:prstTxWarp prst="textNoShape">
              <a:avLst/>
            </a:prstTxWarp>
          </a:bodyPr>
          <a:lstStyle/>
          <a:p>
            <a:pPr>
              <a:spcBef>
                <a:spcPct val="0"/>
              </a:spcBef>
            </a:pPr>
            <a:r>
              <a:rPr lang="en-US" smtClean="0"/>
              <a:t>not sure why, but the triangles help me remember. point being part, base being whole. as long as I remember which triangle goes with which word, this makes it easier for them. If you want to not explain this, or tell the non-visual kids to ignore, that’s what I do</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0657" name="Shape 234"/>
          <p:cNvSpPr>
            <a:spLocks noGrp="1" noRot="1"/>
          </p:cNvSpPr>
          <p:nvPr>
            <p:ph type="sldImg" idx="2"/>
          </p:nvPr>
        </p:nvSpPr>
        <p:spPr>
          <a:noFill/>
          <a:ln>
            <a:headEnd/>
            <a:tailEnd/>
          </a:ln>
        </p:spPr>
      </p:sp>
      <p:sp>
        <p:nvSpPr>
          <p:cNvPr id="70658" name="Shape 235"/>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2705" name="Shape 242"/>
          <p:cNvSpPr>
            <a:spLocks noGrp="1" noRot="1"/>
          </p:cNvSpPr>
          <p:nvPr>
            <p:ph type="sldImg" idx="2"/>
          </p:nvPr>
        </p:nvSpPr>
        <p:spPr>
          <a:noFill/>
          <a:ln>
            <a:headEnd/>
            <a:tailEnd/>
          </a:ln>
        </p:spPr>
      </p:sp>
      <p:sp>
        <p:nvSpPr>
          <p:cNvPr id="72706" name="Shape 243"/>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7" name="Shape 66"/>
          <p:cNvSpPr>
            <a:spLocks noGrp="1" noRot="1"/>
          </p:cNvSpPr>
          <p:nvPr>
            <p:ph type="sldImg" idx="2"/>
          </p:nvPr>
        </p:nvSpPr>
        <p:spPr>
          <a:noFill/>
          <a:ln>
            <a:headEnd/>
            <a:tailEnd/>
          </a:ln>
        </p:spPr>
      </p:sp>
      <p:sp>
        <p:nvSpPr>
          <p:cNvPr id="19458" name="Shape 67"/>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4753" name="Shape 249"/>
          <p:cNvSpPr>
            <a:spLocks noGrp="1" noRot="1"/>
          </p:cNvSpPr>
          <p:nvPr>
            <p:ph type="sldImg" idx="2"/>
          </p:nvPr>
        </p:nvSpPr>
        <p:spPr>
          <a:noFill/>
          <a:ln>
            <a:headEnd/>
            <a:tailEnd/>
          </a:ln>
        </p:spPr>
      </p:sp>
      <p:sp>
        <p:nvSpPr>
          <p:cNvPr id="74754" name="Shape 250"/>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6801" name="Shape 256"/>
          <p:cNvSpPr>
            <a:spLocks noGrp="1" noRot="1"/>
          </p:cNvSpPr>
          <p:nvPr>
            <p:ph type="sldImg" idx="2"/>
          </p:nvPr>
        </p:nvSpPr>
        <p:spPr>
          <a:noFill/>
          <a:ln>
            <a:headEnd/>
            <a:tailEnd/>
          </a:ln>
        </p:spPr>
      </p:sp>
      <p:sp>
        <p:nvSpPr>
          <p:cNvPr id="76802" name="Shape 257"/>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8849" name="Shape 261"/>
          <p:cNvSpPr>
            <a:spLocks noGrp="1" noRot="1"/>
          </p:cNvSpPr>
          <p:nvPr>
            <p:ph type="sldImg" idx="2"/>
          </p:nvPr>
        </p:nvSpPr>
        <p:spPr>
          <a:noFill/>
          <a:ln>
            <a:headEnd/>
            <a:tailEnd/>
          </a:ln>
        </p:spPr>
      </p:sp>
      <p:sp>
        <p:nvSpPr>
          <p:cNvPr id="78850" name="Shape 262"/>
          <p:cNvSpPr txBox="1">
            <a:spLocks noGrp="1"/>
          </p:cNvSpPr>
          <p:nvPr>
            <p:ph type="body" idx="1"/>
          </p:nvPr>
        </p:nvSpPr>
        <p:spPr bwMode="auto">
          <a:noFill/>
        </p:spPr>
        <p:txBody>
          <a:bodyPr vert="horz" wrap="square" numCol="1" compatLnSpc="1">
            <a:prstTxWarp prst="textNoShape">
              <a:avLst/>
            </a:prstTxWarp>
          </a:bodyPr>
          <a:lstStyle/>
          <a:p>
            <a:pPr>
              <a:spcBef>
                <a:spcPct val="0"/>
              </a:spcBef>
            </a:pPr>
            <a:r>
              <a:rPr lang="en-US" smtClean="0"/>
              <a:t>Usually on this day, I start a “That’s so Punny” on the white board. I’ve printed off top puns and take them from there and update daily for most of the remainder of the year. Should be found inside of last year’s Composition Notebook. Just a fun touch :)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0897" name="Shape 268"/>
          <p:cNvSpPr>
            <a:spLocks noGrp="1" noRot="1"/>
          </p:cNvSpPr>
          <p:nvPr>
            <p:ph type="sldImg" idx="2"/>
          </p:nvPr>
        </p:nvSpPr>
        <p:spPr>
          <a:noFill/>
          <a:ln>
            <a:headEnd/>
            <a:tailEnd/>
          </a:ln>
        </p:spPr>
      </p:sp>
      <p:sp>
        <p:nvSpPr>
          <p:cNvPr id="80898" name="Shape 269"/>
          <p:cNvSpPr txBox="1">
            <a:spLocks noGrp="1"/>
          </p:cNvSpPr>
          <p:nvPr>
            <p:ph type="body" idx="1"/>
          </p:nvPr>
        </p:nvSpPr>
        <p:spPr bwMode="auto">
          <a:noFill/>
        </p:spPr>
        <p:txBody>
          <a:bodyPr vert="horz" wrap="square" numCol="1" compatLnSpc="1">
            <a:prstTxWarp prst="textNoShape">
              <a:avLst/>
            </a:prstTxWarp>
          </a:bodyPr>
          <a:lstStyle/>
          <a:p>
            <a:pPr>
              <a:spcBef>
                <a:spcPct val="0"/>
              </a:spcBef>
            </a:pPr>
            <a:r>
              <a:rPr lang="en-US" smtClean="0"/>
              <a:t>note: The Onion news source. Use this as a reference to satire and how the entire website it satirical. The Onion was on the 2005 Rhetorical Analysis, many students failed miserably because they couldn’t recognize satire or sarcasm.</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2945" name="Shape 275"/>
          <p:cNvSpPr>
            <a:spLocks noGrp="1" noRot="1"/>
          </p:cNvSpPr>
          <p:nvPr>
            <p:ph type="sldImg" idx="2"/>
          </p:nvPr>
        </p:nvSpPr>
        <p:spPr>
          <a:noFill/>
          <a:ln>
            <a:headEnd/>
            <a:tailEnd/>
          </a:ln>
        </p:spPr>
      </p:sp>
      <p:sp>
        <p:nvSpPr>
          <p:cNvPr id="82946" name="Shape 276"/>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4993" name="Shape 282"/>
          <p:cNvSpPr>
            <a:spLocks noGrp="1" noRot="1"/>
          </p:cNvSpPr>
          <p:nvPr>
            <p:ph type="sldImg" idx="2"/>
          </p:nvPr>
        </p:nvSpPr>
        <p:spPr>
          <a:noFill/>
          <a:ln>
            <a:headEnd/>
            <a:tailEnd/>
          </a:ln>
        </p:spPr>
      </p:sp>
      <p:sp>
        <p:nvSpPr>
          <p:cNvPr id="84994" name="Shape 283"/>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7041" name="Shape 289"/>
          <p:cNvSpPr>
            <a:spLocks noGrp="1" noRot="1"/>
          </p:cNvSpPr>
          <p:nvPr>
            <p:ph type="sldImg" idx="2"/>
          </p:nvPr>
        </p:nvSpPr>
        <p:spPr>
          <a:noFill/>
          <a:ln>
            <a:headEnd/>
            <a:tailEnd/>
          </a:ln>
        </p:spPr>
      </p:sp>
      <p:sp>
        <p:nvSpPr>
          <p:cNvPr id="87042" name="Shape 290"/>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9089" name="Shape 296"/>
          <p:cNvSpPr>
            <a:spLocks noGrp="1" noRot="1"/>
          </p:cNvSpPr>
          <p:nvPr>
            <p:ph type="sldImg" idx="2"/>
          </p:nvPr>
        </p:nvSpPr>
        <p:spPr>
          <a:noFill/>
          <a:ln>
            <a:headEnd/>
            <a:tailEnd/>
          </a:ln>
        </p:spPr>
      </p:sp>
      <p:sp>
        <p:nvSpPr>
          <p:cNvPr id="89090" name="Shape 297"/>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1137" name="Shape 303"/>
          <p:cNvSpPr>
            <a:spLocks noGrp="1" noRot="1"/>
          </p:cNvSpPr>
          <p:nvPr>
            <p:ph type="sldImg" idx="2"/>
          </p:nvPr>
        </p:nvSpPr>
        <p:spPr>
          <a:noFill/>
          <a:ln>
            <a:headEnd/>
            <a:tailEnd/>
          </a:ln>
        </p:spPr>
      </p:sp>
      <p:sp>
        <p:nvSpPr>
          <p:cNvPr id="91138" name="Shape 304"/>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3185" name="Shape 310"/>
          <p:cNvSpPr>
            <a:spLocks noGrp="1" noRot="1"/>
          </p:cNvSpPr>
          <p:nvPr>
            <p:ph type="sldImg" idx="2"/>
          </p:nvPr>
        </p:nvSpPr>
        <p:spPr>
          <a:noFill/>
          <a:ln>
            <a:headEnd/>
            <a:tailEnd/>
          </a:ln>
        </p:spPr>
      </p:sp>
      <p:sp>
        <p:nvSpPr>
          <p:cNvPr id="93186" name="Shape 311"/>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5" name="Shape 71"/>
          <p:cNvSpPr>
            <a:spLocks noGrp="1" noRot="1"/>
          </p:cNvSpPr>
          <p:nvPr>
            <p:ph type="sldImg" idx="2"/>
          </p:nvPr>
        </p:nvSpPr>
        <p:spPr>
          <a:noFill/>
          <a:ln>
            <a:headEnd/>
            <a:tailEnd/>
          </a:ln>
        </p:spPr>
      </p:sp>
      <p:sp>
        <p:nvSpPr>
          <p:cNvPr id="21506" name="Shape 72"/>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5233" name="Shape 317"/>
          <p:cNvSpPr>
            <a:spLocks noGrp="1" noRot="1"/>
          </p:cNvSpPr>
          <p:nvPr>
            <p:ph type="sldImg" idx="2"/>
          </p:nvPr>
        </p:nvSpPr>
        <p:spPr>
          <a:noFill/>
          <a:ln>
            <a:headEnd/>
            <a:tailEnd/>
          </a:ln>
        </p:spPr>
      </p:sp>
      <p:sp>
        <p:nvSpPr>
          <p:cNvPr id="95234" name="Shape 318"/>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7281" name="Shape 324"/>
          <p:cNvSpPr>
            <a:spLocks noGrp="1" noRot="1"/>
          </p:cNvSpPr>
          <p:nvPr>
            <p:ph type="sldImg" idx="2"/>
          </p:nvPr>
        </p:nvSpPr>
        <p:spPr>
          <a:noFill/>
          <a:ln>
            <a:headEnd/>
            <a:tailEnd/>
          </a:ln>
        </p:spPr>
      </p:sp>
      <p:sp>
        <p:nvSpPr>
          <p:cNvPr id="97282" name="Shape 325"/>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9329" name="Shape 331"/>
          <p:cNvSpPr>
            <a:spLocks noGrp="1" noRot="1"/>
          </p:cNvSpPr>
          <p:nvPr>
            <p:ph type="sldImg" idx="2"/>
          </p:nvPr>
        </p:nvSpPr>
        <p:spPr>
          <a:noFill/>
          <a:ln>
            <a:headEnd/>
            <a:tailEnd/>
          </a:ln>
        </p:spPr>
      </p:sp>
      <p:sp>
        <p:nvSpPr>
          <p:cNvPr id="99330" name="Shape 332"/>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1377" name="Shape 338"/>
          <p:cNvSpPr>
            <a:spLocks noGrp="1" noRot="1"/>
          </p:cNvSpPr>
          <p:nvPr>
            <p:ph type="sldImg" idx="2"/>
          </p:nvPr>
        </p:nvSpPr>
        <p:spPr>
          <a:noFill/>
          <a:ln>
            <a:headEnd/>
            <a:tailEnd/>
          </a:ln>
        </p:spPr>
      </p:sp>
      <p:sp>
        <p:nvSpPr>
          <p:cNvPr id="101378" name="Shape 339"/>
          <p:cNvSpPr txBox="1">
            <a:spLocks noGrp="1"/>
          </p:cNvSpPr>
          <p:nvPr>
            <p:ph type="body" idx="1"/>
          </p:nvPr>
        </p:nvSpPr>
        <p:spPr bwMode="auto">
          <a:noFill/>
        </p:spPr>
        <p:txBody>
          <a:bodyPr vert="horz" wrap="square" numCol="1" compatLnSpc="1">
            <a:prstTxWarp prst="textNoShape">
              <a:avLst/>
            </a:prstTxWarp>
          </a:bodyPr>
          <a:lstStyle/>
          <a:p>
            <a:pPr>
              <a:spcBef>
                <a:spcPct val="0"/>
              </a:spcBef>
            </a:pPr>
            <a:r>
              <a:rPr lang="en-US" smtClean="0"/>
              <a:t>Use ASPCA commercials here too: “just 60 cents a day..”</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3425" name="Shape 345"/>
          <p:cNvSpPr>
            <a:spLocks noGrp="1" noRot="1"/>
          </p:cNvSpPr>
          <p:nvPr>
            <p:ph type="sldImg" idx="2"/>
          </p:nvPr>
        </p:nvSpPr>
        <p:spPr>
          <a:noFill/>
          <a:ln>
            <a:headEnd/>
            <a:tailEnd/>
          </a:ln>
        </p:spPr>
      </p:sp>
      <p:sp>
        <p:nvSpPr>
          <p:cNvPr id="103426" name="Shape 346"/>
          <p:cNvSpPr txBox="1">
            <a:spLocks noGrp="1"/>
          </p:cNvSpPr>
          <p:nvPr>
            <p:ph type="body" idx="1"/>
          </p:nvPr>
        </p:nvSpPr>
        <p:spPr bwMode="auto">
          <a:noFill/>
        </p:spPr>
        <p:txBody>
          <a:bodyPr vert="horz" wrap="square" numCol="1" compatLnSpc="1">
            <a:prstTxWarp prst="textNoShape">
              <a:avLst/>
            </a:prstTxWarp>
          </a:bodyPr>
          <a:lstStyle/>
          <a:p>
            <a:pPr>
              <a:spcBef>
                <a:spcPct val="0"/>
              </a:spcBef>
            </a:pPr>
            <a:r>
              <a:rPr lang="en-US" smtClean="0"/>
              <a:t>I always reference ASPCA commercials here.. the use of emotions. SHREDS me heart every time.</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5473" name="Shape 352"/>
          <p:cNvSpPr>
            <a:spLocks noGrp="1" noRot="1"/>
          </p:cNvSpPr>
          <p:nvPr>
            <p:ph type="sldImg" idx="2"/>
          </p:nvPr>
        </p:nvSpPr>
        <p:spPr>
          <a:noFill/>
          <a:ln>
            <a:headEnd/>
            <a:tailEnd/>
          </a:ln>
        </p:spPr>
      </p:sp>
      <p:sp>
        <p:nvSpPr>
          <p:cNvPr id="105474" name="Shape 353"/>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3" name="Shape 78"/>
          <p:cNvSpPr>
            <a:spLocks noGrp="1" noRot="1"/>
          </p:cNvSpPr>
          <p:nvPr>
            <p:ph type="sldImg" idx="2"/>
          </p:nvPr>
        </p:nvSpPr>
        <p:spPr>
          <a:noFill/>
          <a:ln>
            <a:headEnd/>
            <a:tailEnd/>
          </a:ln>
        </p:spPr>
      </p:sp>
      <p:sp>
        <p:nvSpPr>
          <p:cNvPr id="23554" name="Shape 79"/>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Shape 85"/>
          <p:cNvSpPr>
            <a:spLocks noGrp="1" noRot="1"/>
          </p:cNvSpPr>
          <p:nvPr>
            <p:ph type="sldImg" idx="2"/>
          </p:nvPr>
        </p:nvSpPr>
        <p:spPr>
          <a:noFill/>
          <a:ln>
            <a:headEnd/>
            <a:tailEnd/>
          </a:ln>
        </p:spPr>
      </p:sp>
      <p:sp>
        <p:nvSpPr>
          <p:cNvPr id="25602" name="Shape 86"/>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49" name="Shape 90"/>
          <p:cNvSpPr>
            <a:spLocks noGrp="1" noRot="1"/>
          </p:cNvSpPr>
          <p:nvPr>
            <p:ph type="sldImg" idx="2"/>
          </p:nvPr>
        </p:nvSpPr>
        <p:spPr>
          <a:noFill/>
          <a:ln>
            <a:headEnd/>
            <a:tailEnd/>
          </a:ln>
        </p:spPr>
      </p:sp>
      <p:sp>
        <p:nvSpPr>
          <p:cNvPr id="27650" name="Shape 91"/>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697" name="Shape 97"/>
          <p:cNvSpPr>
            <a:spLocks noGrp="1" noRot="1"/>
          </p:cNvSpPr>
          <p:nvPr>
            <p:ph type="sldImg" idx="2"/>
          </p:nvPr>
        </p:nvSpPr>
        <p:spPr>
          <a:noFill/>
          <a:ln>
            <a:headEnd/>
            <a:tailEnd/>
          </a:ln>
        </p:spPr>
      </p:sp>
      <p:sp>
        <p:nvSpPr>
          <p:cNvPr id="29698" name="Shape 98"/>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5" name="Shape 104"/>
          <p:cNvSpPr>
            <a:spLocks noGrp="1" noRot="1"/>
          </p:cNvSpPr>
          <p:nvPr>
            <p:ph type="sldImg" idx="2"/>
          </p:nvPr>
        </p:nvSpPr>
        <p:spPr>
          <a:noFill/>
          <a:ln>
            <a:headEnd/>
            <a:tailEnd/>
          </a:ln>
        </p:spPr>
      </p:sp>
      <p:sp>
        <p:nvSpPr>
          <p:cNvPr id="31746" name="Shape 105"/>
          <p:cNvSpPr txBox="1">
            <a:spLocks noGrp="1"/>
          </p:cNvSpPr>
          <p:nvPr>
            <p:ph type="body" idx="1"/>
          </p:nvPr>
        </p:nvSpPr>
        <p:spPr bwMode="auto">
          <a:noFill/>
        </p:spPr>
        <p:txBody>
          <a:bodyPr vert="horz" wrap="square" numCol="1" compatLnSpc="1">
            <a:prstTxWarp prst="textNoShape">
              <a:avLst/>
            </a:prstTxWarp>
          </a:bodyPr>
          <a:lstStyle/>
          <a:p>
            <a:pPr>
              <a:spcBef>
                <a:spcPct val="0"/>
              </a:spcBef>
            </a:pPr>
            <a:r>
              <a:rPr lang="en-US" smtClean="0"/>
              <a:t>hahaha nice… those boys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chemeClr val="tx1"/>
        </a:solidFill>
        <a:effectLst/>
      </p:bgPr>
    </p:bg>
    <p:spTree>
      <p:nvGrpSpPr>
        <p:cNvPr id="1" name="Shape 9"/>
        <p:cNvGrpSpPr/>
        <p:nvPr/>
      </p:nvGrpSpPr>
      <p:grpSpPr>
        <a:xfrm>
          <a:off x="0" y="0"/>
          <a:ext cx="0" cy="0"/>
          <a:chOff x="0" y="0"/>
          <a:chExt cx="0" cy="0"/>
        </a:xfrm>
      </p:grpSpPr>
      <p:sp>
        <p:nvSpPr>
          <p:cNvPr id="4" name="Shape 10"/>
          <p:cNvSpPr>
            <a:spLocks noChangeArrowheads="1"/>
          </p:cNvSpPr>
          <p:nvPr/>
        </p:nvSpPr>
        <p:spPr bwMode="auto">
          <a:xfrm>
            <a:off x="0" y="0"/>
            <a:ext cx="9144000" cy="3429000"/>
          </a:xfrm>
          <a:prstGeom prst="rect">
            <a:avLst/>
          </a:prstGeom>
          <a:solidFill>
            <a:schemeClr val="bg1"/>
          </a:solidFill>
          <a:ln w="9525">
            <a:noFill/>
            <a:miter lim="800000"/>
            <a:headEnd/>
            <a:tailEnd/>
          </a:ln>
        </p:spPr>
        <p:txBody>
          <a:bodyPr lIns="91425" tIns="91425" rIns="91425" bIns="91425" anchor="ctr"/>
          <a:lstStyle/>
          <a:p>
            <a:endParaRPr lang="en-US"/>
          </a:p>
        </p:txBody>
      </p:sp>
      <p:sp>
        <p:nvSpPr>
          <p:cNvPr id="11" name="Shape 11"/>
          <p:cNvSpPr txBox="1">
            <a:spLocks noGrp="1"/>
          </p:cNvSpPr>
          <p:nvPr>
            <p:ph type="ctrTitle"/>
          </p:nvPr>
        </p:nvSpPr>
        <p:spPr>
          <a:xfrm>
            <a:off x="311700" y="392150"/>
            <a:ext cx="8520599" cy="2690399"/>
          </a:xfrm>
          <a:prstGeom prst="rect">
            <a:avLst/>
          </a:prstGeom>
        </p:spPr>
        <p:txBody>
          <a:bodyPr anchor="ctr"/>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a:endParaRPr/>
          </a:p>
        </p:txBody>
      </p:sp>
      <p:sp>
        <p:nvSpPr>
          <p:cNvPr id="12" name="Shape 12"/>
          <p:cNvSpPr txBox="1">
            <a:spLocks noGrp="1"/>
          </p:cNvSpPr>
          <p:nvPr>
            <p:ph type="subTitle" idx="1"/>
          </p:nvPr>
        </p:nvSpPr>
        <p:spPr>
          <a:xfrm>
            <a:off x="311700" y="3890400"/>
            <a:ext cx="8520599" cy="706200"/>
          </a:xfrm>
          <a:prstGeom prst="rect">
            <a:avLst/>
          </a:prstGeom>
        </p:spPr>
        <p:txBody>
          <a:bodyPr anchor="ctr"/>
          <a:lstStyle>
            <a:lvl1pPr lvl="0" algn="ctr">
              <a:lnSpc>
                <a:spcPct val="100000"/>
              </a:lnSpc>
              <a:spcBef>
                <a:spcPts val="0"/>
              </a:spcBef>
              <a:spcAft>
                <a:spcPts val="0"/>
              </a:spcAft>
              <a:buClr>
                <a:schemeClr val="accent1"/>
              </a:buClr>
              <a:buSzPct val="100000"/>
              <a:buNone/>
              <a:defRPr sz="2100" b="1">
                <a:solidFill>
                  <a:schemeClr val="accent1"/>
                </a:solidFill>
              </a:defRPr>
            </a:lvl1pPr>
            <a:lvl2pPr lvl="1" algn="ctr">
              <a:lnSpc>
                <a:spcPct val="100000"/>
              </a:lnSpc>
              <a:spcBef>
                <a:spcPts val="0"/>
              </a:spcBef>
              <a:spcAft>
                <a:spcPts val="0"/>
              </a:spcAft>
              <a:buClr>
                <a:schemeClr val="accent1"/>
              </a:buClr>
              <a:buSzPct val="100000"/>
              <a:buNone/>
              <a:defRPr sz="2100" b="1">
                <a:solidFill>
                  <a:schemeClr val="accent1"/>
                </a:solidFill>
              </a:defRPr>
            </a:lvl2pPr>
            <a:lvl3pPr lvl="2" algn="ctr">
              <a:lnSpc>
                <a:spcPct val="100000"/>
              </a:lnSpc>
              <a:spcBef>
                <a:spcPts val="0"/>
              </a:spcBef>
              <a:spcAft>
                <a:spcPts val="0"/>
              </a:spcAft>
              <a:buClr>
                <a:schemeClr val="accent1"/>
              </a:buClr>
              <a:buSzPct val="100000"/>
              <a:buNone/>
              <a:defRPr sz="2100" b="1">
                <a:solidFill>
                  <a:schemeClr val="accent1"/>
                </a:solidFill>
              </a:defRPr>
            </a:lvl3pPr>
            <a:lvl4pPr lvl="3" algn="ctr">
              <a:lnSpc>
                <a:spcPct val="100000"/>
              </a:lnSpc>
              <a:spcBef>
                <a:spcPts val="0"/>
              </a:spcBef>
              <a:spcAft>
                <a:spcPts val="0"/>
              </a:spcAft>
              <a:buClr>
                <a:schemeClr val="accent1"/>
              </a:buClr>
              <a:buSzPct val="100000"/>
              <a:buNone/>
              <a:defRPr sz="2100" b="1">
                <a:solidFill>
                  <a:schemeClr val="accent1"/>
                </a:solidFill>
              </a:defRPr>
            </a:lvl4pPr>
            <a:lvl5pPr lvl="4" algn="ctr">
              <a:lnSpc>
                <a:spcPct val="100000"/>
              </a:lnSpc>
              <a:spcBef>
                <a:spcPts val="0"/>
              </a:spcBef>
              <a:spcAft>
                <a:spcPts val="0"/>
              </a:spcAft>
              <a:buClr>
                <a:schemeClr val="accent1"/>
              </a:buClr>
              <a:buSzPct val="100000"/>
              <a:buNone/>
              <a:defRPr sz="2100" b="1">
                <a:solidFill>
                  <a:schemeClr val="accent1"/>
                </a:solidFill>
              </a:defRPr>
            </a:lvl5pPr>
            <a:lvl6pPr lvl="5" algn="ctr">
              <a:lnSpc>
                <a:spcPct val="100000"/>
              </a:lnSpc>
              <a:spcBef>
                <a:spcPts val="0"/>
              </a:spcBef>
              <a:spcAft>
                <a:spcPts val="0"/>
              </a:spcAft>
              <a:buClr>
                <a:schemeClr val="accent1"/>
              </a:buClr>
              <a:buSzPct val="100000"/>
              <a:buNone/>
              <a:defRPr sz="2100" b="1">
                <a:solidFill>
                  <a:schemeClr val="accent1"/>
                </a:solidFill>
              </a:defRPr>
            </a:lvl6pPr>
            <a:lvl7pPr lvl="6" algn="ctr">
              <a:lnSpc>
                <a:spcPct val="100000"/>
              </a:lnSpc>
              <a:spcBef>
                <a:spcPts val="0"/>
              </a:spcBef>
              <a:spcAft>
                <a:spcPts val="0"/>
              </a:spcAft>
              <a:buClr>
                <a:schemeClr val="accent1"/>
              </a:buClr>
              <a:buSzPct val="100000"/>
              <a:buNone/>
              <a:defRPr sz="2100" b="1">
                <a:solidFill>
                  <a:schemeClr val="accent1"/>
                </a:solidFill>
              </a:defRPr>
            </a:lvl7pPr>
            <a:lvl8pPr lvl="7" algn="ctr">
              <a:lnSpc>
                <a:spcPct val="100000"/>
              </a:lnSpc>
              <a:spcBef>
                <a:spcPts val="0"/>
              </a:spcBef>
              <a:spcAft>
                <a:spcPts val="0"/>
              </a:spcAft>
              <a:buClr>
                <a:schemeClr val="accent1"/>
              </a:buClr>
              <a:buSzPct val="100000"/>
              <a:buNone/>
              <a:defRPr sz="2100" b="1">
                <a:solidFill>
                  <a:schemeClr val="accent1"/>
                </a:solidFill>
              </a:defRPr>
            </a:lvl8pPr>
            <a:lvl9pPr lvl="8" algn="ctr">
              <a:lnSpc>
                <a:spcPct val="100000"/>
              </a:lnSpc>
              <a:spcBef>
                <a:spcPts val="0"/>
              </a:spcBef>
              <a:spcAft>
                <a:spcPts val="0"/>
              </a:spcAft>
              <a:buClr>
                <a:schemeClr val="accent1"/>
              </a:buClr>
              <a:buSzPct val="100000"/>
              <a:buNone/>
              <a:defRPr sz="2100" b="1">
                <a:solidFill>
                  <a:schemeClr val="accent1"/>
                </a:solidFill>
              </a:defRPr>
            </a:lvl9pPr>
          </a:lstStyle>
          <a:p>
            <a:endParaRPr/>
          </a:p>
        </p:txBody>
      </p:sp>
      <p:sp>
        <p:nvSpPr>
          <p:cNvPr id="5" name="Shape 13"/>
          <p:cNvSpPr txBox="1">
            <a:spLocks noGrp="1"/>
          </p:cNvSpPr>
          <p:nvPr>
            <p:ph type="sldNum" idx="10"/>
          </p:nvPr>
        </p:nvSpPr>
        <p:spPr bwMode="auto">
          <a:xfrm>
            <a:off x="8472488" y="4662488"/>
            <a:ext cx="549275" cy="393700"/>
          </a:xfrm>
          <a:prstGeom prst="rect">
            <a:avLst/>
          </a:prstGeom>
          <a:noFill/>
          <a:ln>
            <a:miter lim="800000"/>
            <a:headEnd/>
            <a:tailEnd/>
          </a:ln>
        </p:spPr>
        <p:txBody>
          <a:bodyPr vert="horz" wrap="square" lIns="91425" tIns="91425" rIns="91425" bIns="91425" numCol="1" anchor="ctr" anchorCtr="0" compatLnSpc="1">
            <a:prstTxWarp prst="textNoShape">
              <a:avLst/>
            </a:prstTxWarp>
          </a:bodyPr>
          <a:lstStyle>
            <a:lvl1pPr>
              <a:defRPr/>
            </a:lvl1pPr>
          </a:lstStyle>
          <a:p>
            <a:fld id="{E5A7F4DF-C81F-44F4-A295-E6C4A5469C2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cSld name="Big numb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1240275"/>
            <a:ext cx="8520599" cy="1981800"/>
          </a:xfrm>
          <a:prstGeom prst="rect">
            <a:avLst/>
          </a:prstGeom>
        </p:spPr>
        <p:txBody>
          <a:bodyPr anchor="b"/>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48" name="Shape 48"/>
          <p:cNvSpPr txBox="1">
            <a:spLocks noGrp="1"/>
          </p:cNvSpPr>
          <p:nvPr>
            <p:ph type="body" idx="1"/>
          </p:nvPr>
        </p:nvSpPr>
        <p:spPr>
          <a:xfrm>
            <a:off x="311700" y="3304625"/>
            <a:ext cx="8520599" cy="1300800"/>
          </a:xfrm>
          <a:prstGeom prst="rect">
            <a:avLst/>
          </a:prstGeom>
        </p:spPr>
        <p:txBody>
          <a:bodyPr/>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a:endParaRPr/>
          </a:p>
        </p:txBody>
      </p:sp>
      <p:sp>
        <p:nvSpPr>
          <p:cNvPr id="4" name="Shape 49"/>
          <p:cNvSpPr txBox="1">
            <a:spLocks noGrp="1"/>
          </p:cNvSpPr>
          <p:nvPr>
            <p:ph type="sldNum" idx="10"/>
          </p:nvPr>
        </p:nvSpPr>
        <p:spPr bwMode="auto">
          <a:xfrm>
            <a:off x="8472488" y="4662488"/>
            <a:ext cx="549275" cy="393700"/>
          </a:xfrm>
          <a:prstGeom prst="rect">
            <a:avLst/>
          </a:prstGeom>
          <a:noFill/>
          <a:ln>
            <a:miter lim="800000"/>
            <a:headEnd/>
            <a:tailEnd/>
          </a:ln>
        </p:spPr>
        <p:txBody>
          <a:bodyPr vert="horz" wrap="square" lIns="91425" tIns="91425" rIns="91425" bIns="91425" numCol="1" anchor="ctr" anchorCtr="0" compatLnSpc="1">
            <a:prstTxWarp prst="textNoShape">
              <a:avLst/>
            </a:prstTxWarp>
          </a:bodyPr>
          <a:lstStyle>
            <a:lvl1pPr>
              <a:defRPr/>
            </a:lvl1pPr>
          </a:lstStyle>
          <a:p>
            <a:fld id="{406DEE9C-C57C-4038-BCD0-A9DB0FE431E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Shape 50"/>
        <p:cNvGrpSpPr/>
        <p:nvPr/>
      </p:nvGrpSpPr>
      <p:grpSpPr>
        <a:xfrm>
          <a:off x="0" y="0"/>
          <a:ext cx="0" cy="0"/>
          <a:chOff x="0" y="0"/>
          <a:chExt cx="0" cy="0"/>
        </a:xfrm>
      </p:grpSpPr>
      <p:sp>
        <p:nvSpPr>
          <p:cNvPr id="2" name="Shape 51"/>
          <p:cNvSpPr txBox="1">
            <a:spLocks noGrp="1"/>
          </p:cNvSpPr>
          <p:nvPr>
            <p:ph type="sldNum" idx="10"/>
          </p:nvPr>
        </p:nvSpPr>
        <p:spPr bwMode="auto">
          <a:xfrm>
            <a:off x="8472488" y="4662488"/>
            <a:ext cx="549275" cy="393700"/>
          </a:xfrm>
          <a:prstGeom prst="rect">
            <a:avLst/>
          </a:prstGeom>
          <a:noFill/>
          <a:ln>
            <a:miter lim="800000"/>
            <a:headEnd/>
            <a:tailEnd/>
          </a:ln>
        </p:spPr>
        <p:txBody>
          <a:bodyPr vert="horz" wrap="square" lIns="91425" tIns="91425" rIns="91425" bIns="91425" numCol="1" anchor="ctr" anchorCtr="0" compatLnSpc="1">
            <a:prstTxWarp prst="textNoShape">
              <a:avLst/>
            </a:prstTxWarp>
          </a:bodyPr>
          <a:lstStyle>
            <a:lvl1pPr>
              <a:defRPr/>
            </a:lvl1pPr>
          </a:lstStyle>
          <a:p>
            <a:fld id="{A007BAE2-7DC5-458D-928F-C71167586B1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cSld name="Section header">
    <p:bg>
      <p:bgPr>
        <a:solidFill>
          <a:schemeClr val="tx1"/>
        </a:solid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2802750" y="802500"/>
            <a:ext cx="3538499" cy="3538499"/>
          </a:xfrm>
          <a:prstGeom prst="rect">
            <a:avLst/>
          </a:prstGeom>
          <a:solidFill>
            <a:srgbClr val="FFFFFF"/>
          </a:solidFill>
        </p:spPr>
        <p:txBody>
          <a:bodyPr anchor="ctr"/>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3" name="Shape 16"/>
          <p:cNvSpPr txBox="1">
            <a:spLocks noGrp="1"/>
          </p:cNvSpPr>
          <p:nvPr>
            <p:ph type="sldNum" idx="10"/>
          </p:nvPr>
        </p:nvSpPr>
        <p:spPr bwMode="auto">
          <a:xfrm>
            <a:off x="8472488" y="4662488"/>
            <a:ext cx="549275" cy="393700"/>
          </a:xfrm>
          <a:prstGeom prst="rect">
            <a:avLst/>
          </a:prstGeom>
          <a:noFill/>
          <a:ln>
            <a:miter lim="800000"/>
            <a:headEnd/>
            <a:tailEnd/>
          </a:ln>
        </p:spPr>
        <p:txBody>
          <a:bodyPr vert="horz" wrap="square" lIns="91425" tIns="91425" rIns="91425" bIns="91425" numCol="1" anchor="ctr" anchorCtr="0" compatLnSpc="1">
            <a:prstTxWarp prst="textNoShape">
              <a:avLst/>
            </a:prstTxWarp>
          </a:bodyPr>
          <a:lstStyle>
            <a:lvl1pPr>
              <a:defRPr/>
            </a:lvl1pPr>
          </a:lstStyle>
          <a:p>
            <a:fld id="{B1C78587-D5AA-4497-A01F-97DC656FA02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and 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92850"/>
            <a:ext cx="8520599" cy="800999"/>
          </a:xfrm>
          <a:prstGeom prst="rect">
            <a:avLst/>
          </a:prstGeom>
        </p:spPr>
        <p:txBody>
          <a:bodyPr/>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body" idx="1"/>
          </p:nvPr>
        </p:nvSpPr>
        <p:spPr>
          <a:xfrm>
            <a:off x="311700" y="1228675"/>
            <a:ext cx="8520599" cy="3340199"/>
          </a:xfrm>
          <a:prstGeom prst="rect">
            <a:avLst/>
          </a:prstGeom>
        </p:spPr>
        <p:txBody>
          <a:bodyPr/>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 name="Shape 20"/>
          <p:cNvSpPr txBox="1">
            <a:spLocks noGrp="1"/>
          </p:cNvSpPr>
          <p:nvPr>
            <p:ph type="sldNum" idx="10"/>
          </p:nvPr>
        </p:nvSpPr>
        <p:spPr bwMode="auto">
          <a:xfrm>
            <a:off x="8472488" y="4662488"/>
            <a:ext cx="549275" cy="393700"/>
          </a:xfrm>
          <a:prstGeom prst="rect">
            <a:avLst/>
          </a:prstGeom>
          <a:noFill/>
          <a:ln>
            <a:miter lim="800000"/>
            <a:headEnd/>
            <a:tailEnd/>
          </a:ln>
        </p:spPr>
        <p:txBody>
          <a:bodyPr vert="horz" wrap="square" lIns="91425" tIns="91425" rIns="91425" bIns="91425" numCol="1" anchor="ctr" anchorCtr="0" compatLnSpc="1">
            <a:prstTxWarp prst="textNoShape">
              <a:avLst/>
            </a:prstTxWarp>
          </a:bodyPr>
          <a:lstStyle>
            <a:lvl1pPr>
              <a:defRPr/>
            </a:lvl1pPr>
          </a:lstStyle>
          <a:p>
            <a:fld id="{C97EF6D1-E5FC-4218-9A29-373B84AFFE8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ColTx">
  <p:cSld name="Title and two column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311700" y="292850"/>
            <a:ext cx="8520599" cy="800999"/>
          </a:xfrm>
          <a:prstGeom prst="rect">
            <a:avLst/>
          </a:prstGeom>
        </p:spPr>
        <p:txBody>
          <a:bodyPr/>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228675"/>
            <a:ext cx="3999899" cy="3340199"/>
          </a:xfrm>
          <a:prstGeom prst="rect">
            <a:avLst/>
          </a:prstGeom>
        </p:spPr>
        <p:txBody>
          <a:bodyPr/>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body" idx="2"/>
          </p:nvPr>
        </p:nvSpPr>
        <p:spPr>
          <a:xfrm>
            <a:off x="4832400" y="1228675"/>
            <a:ext cx="3999899" cy="3340199"/>
          </a:xfrm>
          <a:prstGeom prst="rect">
            <a:avLst/>
          </a:prstGeom>
        </p:spPr>
        <p:txBody>
          <a:bodyPr/>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5" name="Shape 25"/>
          <p:cNvSpPr txBox="1">
            <a:spLocks noGrp="1"/>
          </p:cNvSpPr>
          <p:nvPr>
            <p:ph type="sldNum" idx="10"/>
          </p:nvPr>
        </p:nvSpPr>
        <p:spPr bwMode="auto">
          <a:xfrm>
            <a:off x="8472488" y="4662488"/>
            <a:ext cx="549275" cy="393700"/>
          </a:xfrm>
          <a:prstGeom prst="rect">
            <a:avLst/>
          </a:prstGeom>
          <a:noFill/>
          <a:ln>
            <a:miter lim="800000"/>
            <a:headEnd/>
            <a:tailEnd/>
          </a:ln>
        </p:spPr>
        <p:txBody>
          <a:bodyPr vert="horz" wrap="square" lIns="91425" tIns="91425" rIns="91425" bIns="91425" numCol="1" anchor="ctr" anchorCtr="0" compatLnSpc="1">
            <a:prstTxWarp prst="textNoShape">
              <a:avLst/>
            </a:prstTxWarp>
          </a:bodyPr>
          <a:lstStyle>
            <a:lvl1pPr>
              <a:defRPr/>
            </a:lvl1pPr>
          </a:lstStyle>
          <a:p>
            <a:fld id="{59F484F1-F5D4-44F1-84D8-F18E52896EB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04800" y="309350"/>
            <a:ext cx="8537700" cy="748200"/>
          </a:xfrm>
          <a:prstGeom prst="rect">
            <a:avLst/>
          </a:prstGeom>
        </p:spPr>
        <p:txBody>
          <a:bodyPr/>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a:endParaRPr/>
          </a:p>
        </p:txBody>
      </p:sp>
      <p:sp>
        <p:nvSpPr>
          <p:cNvPr id="3" name="Shape 28"/>
          <p:cNvSpPr txBox="1">
            <a:spLocks noGrp="1"/>
          </p:cNvSpPr>
          <p:nvPr>
            <p:ph type="sldNum" idx="10"/>
          </p:nvPr>
        </p:nvSpPr>
        <p:spPr bwMode="auto">
          <a:xfrm>
            <a:off x="8472488" y="4662488"/>
            <a:ext cx="549275" cy="393700"/>
          </a:xfrm>
          <a:prstGeom prst="rect">
            <a:avLst/>
          </a:prstGeom>
          <a:noFill/>
          <a:ln>
            <a:miter lim="800000"/>
            <a:headEnd/>
            <a:tailEnd/>
          </a:ln>
        </p:spPr>
        <p:txBody>
          <a:bodyPr vert="horz" wrap="square" lIns="91425" tIns="91425" rIns="91425" bIns="91425" numCol="1" anchor="ctr" anchorCtr="0" compatLnSpc="1">
            <a:prstTxWarp prst="textNoShape">
              <a:avLst/>
            </a:prstTxWarp>
          </a:bodyPr>
          <a:lstStyle>
            <a:lvl1pPr>
              <a:defRPr/>
            </a:lvl1pPr>
          </a:lstStyle>
          <a:p>
            <a:fld id="{236722A3-6B63-4AE6-89EE-866AEBABEFB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One column tex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555600"/>
            <a:ext cx="2807999" cy="755699"/>
          </a:xfrm>
          <a:prstGeom prst="rect">
            <a:avLst/>
          </a:prstGeom>
        </p:spPr>
        <p:txBody>
          <a:bodyPr anchor="b"/>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endParaRPr/>
          </a:p>
        </p:txBody>
      </p:sp>
      <p:sp>
        <p:nvSpPr>
          <p:cNvPr id="31" name="Shape 31"/>
          <p:cNvSpPr txBox="1">
            <a:spLocks noGrp="1"/>
          </p:cNvSpPr>
          <p:nvPr>
            <p:ph type="body" idx="1"/>
          </p:nvPr>
        </p:nvSpPr>
        <p:spPr>
          <a:xfrm>
            <a:off x="311700" y="1389600"/>
            <a:ext cx="2807999" cy="3179400"/>
          </a:xfrm>
          <a:prstGeom prst="rect">
            <a:avLst/>
          </a:prstGeom>
        </p:spPr>
        <p:txBody>
          <a:bodyPr/>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 name="Shape 32"/>
          <p:cNvSpPr txBox="1">
            <a:spLocks noGrp="1"/>
          </p:cNvSpPr>
          <p:nvPr>
            <p:ph type="sldNum" idx="10"/>
          </p:nvPr>
        </p:nvSpPr>
        <p:spPr bwMode="auto">
          <a:xfrm>
            <a:off x="8472488" y="4662488"/>
            <a:ext cx="549275" cy="393700"/>
          </a:xfrm>
          <a:prstGeom prst="rect">
            <a:avLst/>
          </a:prstGeom>
          <a:noFill/>
          <a:ln>
            <a:miter lim="800000"/>
            <a:headEnd/>
            <a:tailEnd/>
          </a:ln>
        </p:spPr>
        <p:txBody>
          <a:bodyPr vert="horz" wrap="square" lIns="91425" tIns="91425" rIns="91425" bIns="91425" numCol="1" anchor="ctr" anchorCtr="0" compatLnSpc="1">
            <a:prstTxWarp prst="textNoShape">
              <a:avLst/>
            </a:prstTxWarp>
          </a:bodyPr>
          <a:lstStyle>
            <a:lvl1pPr>
              <a:defRPr/>
            </a:lvl1pPr>
          </a:lstStyle>
          <a:p>
            <a:fld id="{868CB0F5-35CD-4659-9B1D-62F73757D58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cSld name="Main point">
    <p:bg>
      <p:bgPr>
        <a:solidFill>
          <a:schemeClr val="accent4"/>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90250" y="526350"/>
            <a:ext cx="5618700" cy="4090800"/>
          </a:xfrm>
          <a:prstGeom prst="rect">
            <a:avLst/>
          </a:prstGeom>
        </p:spPr>
        <p:txBody>
          <a:bodyPr anchor="ctr"/>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a:endParaRPr/>
          </a:p>
        </p:txBody>
      </p:sp>
      <p:sp>
        <p:nvSpPr>
          <p:cNvPr id="3" name="Shape 35"/>
          <p:cNvSpPr txBox="1">
            <a:spLocks noGrp="1"/>
          </p:cNvSpPr>
          <p:nvPr>
            <p:ph type="sldNum" idx="10"/>
          </p:nvPr>
        </p:nvSpPr>
        <p:spPr bwMode="auto">
          <a:xfrm>
            <a:off x="8472488" y="4662488"/>
            <a:ext cx="549275" cy="393700"/>
          </a:xfrm>
          <a:prstGeom prst="rect">
            <a:avLst/>
          </a:prstGeom>
          <a:noFill/>
          <a:ln>
            <a:miter lim="800000"/>
            <a:headEnd/>
            <a:tailEnd/>
          </a:ln>
        </p:spPr>
        <p:txBody>
          <a:bodyPr vert="horz" wrap="square" lIns="91425" tIns="91425" rIns="91425" bIns="91425" numCol="1" anchor="ctr" anchorCtr="0" compatLnSpc="1">
            <a:prstTxWarp prst="textNoShape">
              <a:avLst/>
            </a:prstTxWarp>
          </a:bodyPr>
          <a:lstStyle>
            <a:lvl1pPr>
              <a:defRPr>
                <a:solidFill>
                  <a:srgbClr val="FFFFFF"/>
                </a:solidFill>
              </a:defRPr>
            </a:lvl1pPr>
          </a:lstStyle>
          <a:p>
            <a:fld id="{A9456B80-004E-403A-97BF-47A1735230F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cSld name="Section title and description">
    <p:spTree>
      <p:nvGrpSpPr>
        <p:cNvPr id="1" name="Shape 36"/>
        <p:cNvGrpSpPr/>
        <p:nvPr/>
      </p:nvGrpSpPr>
      <p:grpSpPr>
        <a:xfrm>
          <a:off x="0" y="0"/>
          <a:ext cx="0" cy="0"/>
          <a:chOff x="0" y="0"/>
          <a:chExt cx="0" cy="0"/>
        </a:xfrm>
      </p:grpSpPr>
      <p:sp>
        <p:nvSpPr>
          <p:cNvPr id="5" name="Shape 37"/>
          <p:cNvSpPr>
            <a:spLocks noChangeArrowheads="1"/>
          </p:cNvSpPr>
          <p:nvPr/>
        </p:nvSpPr>
        <p:spPr bwMode="auto">
          <a:xfrm>
            <a:off x="4572000" y="0"/>
            <a:ext cx="4572000" cy="5143500"/>
          </a:xfrm>
          <a:prstGeom prst="rect">
            <a:avLst/>
          </a:prstGeom>
          <a:solidFill>
            <a:schemeClr val="tx1"/>
          </a:solidFill>
          <a:ln w="9525">
            <a:noFill/>
            <a:miter lim="800000"/>
            <a:headEnd/>
            <a:tailEnd/>
          </a:ln>
        </p:spPr>
        <p:txBody>
          <a:bodyPr lIns="91425" tIns="91425" rIns="91425" bIns="91425" anchor="ctr"/>
          <a:lstStyle/>
          <a:p>
            <a:endParaRPr lang="en-US"/>
          </a:p>
        </p:txBody>
      </p:sp>
      <p:cxnSp>
        <p:nvCxnSpPr>
          <p:cNvPr id="6" name="Shape 38"/>
          <p:cNvCxnSpPr>
            <a:cxnSpLocks noChangeShapeType="1"/>
          </p:cNvCxnSpPr>
          <p:nvPr/>
        </p:nvCxnSpPr>
        <p:spPr bwMode="auto">
          <a:xfrm>
            <a:off x="5029200" y="4495800"/>
            <a:ext cx="468313" cy="0"/>
          </a:xfrm>
          <a:prstGeom prst="straightConnector1">
            <a:avLst/>
          </a:prstGeom>
          <a:noFill/>
          <a:ln w="28575">
            <a:solidFill>
              <a:schemeClr val="bg1"/>
            </a:solidFill>
            <a:round/>
            <a:headEnd/>
            <a:tailEnd/>
          </a:ln>
        </p:spPr>
      </p:cxnSp>
      <p:sp>
        <p:nvSpPr>
          <p:cNvPr id="39" name="Shape 39"/>
          <p:cNvSpPr txBox="1">
            <a:spLocks noGrp="1"/>
          </p:cNvSpPr>
          <p:nvPr>
            <p:ph type="title"/>
          </p:nvPr>
        </p:nvSpPr>
        <p:spPr>
          <a:xfrm>
            <a:off x="265500" y="1081400"/>
            <a:ext cx="4045199" cy="1710300"/>
          </a:xfrm>
          <a:prstGeom prst="rect">
            <a:avLst/>
          </a:prstGeom>
        </p:spPr>
        <p:txBody>
          <a:bodyPr anchor="b"/>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40" name="Shape 40"/>
          <p:cNvSpPr txBox="1">
            <a:spLocks noGrp="1"/>
          </p:cNvSpPr>
          <p:nvPr>
            <p:ph type="subTitle" idx="1"/>
          </p:nvPr>
        </p:nvSpPr>
        <p:spPr>
          <a:xfrm>
            <a:off x="265500" y="2845222"/>
            <a:ext cx="4045199" cy="1345500"/>
          </a:xfrm>
          <a:prstGeom prst="rect">
            <a:avLst/>
          </a:prstGeom>
        </p:spPr>
        <p:txBody>
          <a:bodyPr/>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a:endParaRPr/>
          </a:p>
        </p:txBody>
      </p:sp>
      <p:sp>
        <p:nvSpPr>
          <p:cNvPr id="41" name="Shape 41"/>
          <p:cNvSpPr txBox="1">
            <a:spLocks noGrp="1"/>
          </p:cNvSpPr>
          <p:nvPr>
            <p:ph type="body" idx="2"/>
          </p:nvPr>
        </p:nvSpPr>
        <p:spPr>
          <a:xfrm>
            <a:off x="4939500" y="724200"/>
            <a:ext cx="3837000" cy="3695099"/>
          </a:xfrm>
          <a:prstGeom prst="rect">
            <a:avLst/>
          </a:prstGeom>
        </p:spPr>
        <p:txBody>
          <a:bodyPr anchor="ctr"/>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7" name="Shape 42"/>
          <p:cNvSpPr txBox="1">
            <a:spLocks noGrp="1"/>
          </p:cNvSpPr>
          <p:nvPr>
            <p:ph type="sldNum" idx="10"/>
          </p:nvPr>
        </p:nvSpPr>
        <p:spPr bwMode="auto">
          <a:xfrm>
            <a:off x="8472488" y="4662488"/>
            <a:ext cx="549275" cy="393700"/>
          </a:xfrm>
          <a:prstGeom prst="rect">
            <a:avLst/>
          </a:prstGeom>
          <a:noFill/>
          <a:ln>
            <a:miter lim="800000"/>
            <a:headEnd/>
            <a:tailEnd/>
          </a:ln>
        </p:spPr>
        <p:txBody>
          <a:bodyPr vert="horz" wrap="square" lIns="91425" tIns="91425" rIns="91425" bIns="91425" numCol="1" anchor="ctr" anchorCtr="0" compatLnSpc="1">
            <a:prstTxWarp prst="textNoShape">
              <a:avLst/>
            </a:prstTxWarp>
          </a:bodyPr>
          <a:lstStyle>
            <a:lvl1pPr>
              <a:defRPr/>
            </a:lvl1pPr>
          </a:lstStyle>
          <a:p>
            <a:fld id="{9874DA7B-5C47-466E-8E29-EACFD1E2DFB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cSld name="Caption">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319500" y="4230575"/>
            <a:ext cx="5998800" cy="598799"/>
          </a:xfrm>
          <a:prstGeom prst="rect">
            <a:avLst/>
          </a:prstGeom>
        </p:spPr>
        <p:txBody>
          <a:bodyPr anchor="ctr"/>
          <a:lstStyle>
            <a:lvl1pPr lvl="0">
              <a:lnSpc>
                <a:spcPct val="100000"/>
              </a:lnSpc>
              <a:spcBef>
                <a:spcPts val="0"/>
              </a:spcBef>
              <a:spcAft>
                <a:spcPts val="0"/>
              </a:spcAft>
              <a:buClr>
                <a:schemeClr val="accent1"/>
              </a:buClr>
              <a:buSzPct val="100000"/>
              <a:buFont typeface="Amatic SC"/>
              <a:buNone/>
              <a:defRPr sz="2400" b="1">
                <a:solidFill>
                  <a:schemeClr val="accent1"/>
                </a:solidFill>
                <a:latin typeface="Amatic SC"/>
                <a:ea typeface="Amatic SC"/>
                <a:cs typeface="Amatic SC"/>
                <a:sym typeface="Amatic SC"/>
              </a:defRPr>
            </a:lvl1pPr>
          </a:lstStyle>
          <a:p>
            <a:endParaRPr/>
          </a:p>
        </p:txBody>
      </p:sp>
      <p:sp>
        <p:nvSpPr>
          <p:cNvPr id="3" name="Shape 45"/>
          <p:cNvSpPr txBox="1">
            <a:spLocks noGrp="1"/>
          </p:cNvSpPr>
          <p:nvPr>
            <p:ph type="sldNum" idx="10"/>
          </p:nvPr>
        </p:nvSpPr>
        <p:spPr bwMode="auto">
          <a:xfrm>
            <a:off x="8472488" y="4662488"/>
            <a:ext cx="549275" cy="393700"/>
          </a:xfrm>
          <a:prstGeom prst="rect">
            <a:avLst/>
          </a:prstGeom>
          <a:noFill/>
          <a:ln>
            <a:miter lim="800000"/>
            <a:headEnd/>
            <a:tailEnd/>
          </a:ln>
        </p:spPr>
        <p:txBody>
          <a:bodyPr vert="horz" wrap="square" lIns="91425" tIns="91425" rIns="91425" bIns="91425" numCol="1" anchor="ctr" anchorCtr="0" compatLnSpc="1">
            <a:prstTxWarp prst="textNoShape">
              <a:avLst/>
            </a:prstTxWarp>
          </a:bodyPr>
          <a:lstStyle>
            <a:lvl1pPr>
              <a:defRPr/>
            </a:lvl1pPr>
          </a:lstStyle>
          <a:p>
            <a:fld id="{FCC45824-7463-45C6-A7A9-BFC2D992446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hape 6"/>
          <p:cNvSpPr txBox="1">
            <a:spLocks noGrp="1"/>
          </p:cNvSpPr>
          <p:nvPr>
            <p:ph type="title"/>
          </p:nvPr>
        </p:nvSpPr>
        <p:spPr bwMode="auto">
          <a:xfrm>
            <a:off x="311150" y="292100"/>
            <a:ext cx="8521700" cy="801688"/>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en-US" smtClean="0">
              <a:sym typeface="Arial" charset="0"/>
            </a:endParaRPr>
          </a:p>
        </p:txBody>
      </p:sp>
      <p:sp>
        <p:nvSpPr>
          <p:cNvPr id="1027" name="Shape 7"/>
          <p:cNvSpPr txBox="1">
            <a:spLocks noGrp="1"/>
          </p:cNvSpPr>
          <p:nvPr>
            <p:ph type="body" idx="1"/>
          </p:nvPr>
        </p:nvSpPr>
        <p:spPr bwMode="auto">
          <a:xfrm>
            <a:off x="311150" y="1228725"/>
            <a:ext cx="8521700" cy="3340100"/>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en-US" smtClean="0">
              <a:sym typeface="Arial" charset="0"/>
            </a:endParaRPr>
          </a:p>
        </p:txBody>
      </p:sp>
      <p:sp>
        <p:nvSpPr>
          <p:cNvPr id="1028" name="Shape 8"/>
          <p:cNvSpPr txBox="1">
            <a:spLocks noGrp="1"/>
          </p:cNvSpPr>
          <p:nvPr/>
        </p:nvSpPr>
        <p:spPr bwMode="auto">
          <a:xfrm>
            <a:off x="8472488" y="4662488"/>
            <a:ext cx="549275" cy="393700"/>
          </a:xfrm>
          <a:prstGeom prst="rect">
            <a:avLst/>
          </a:prstGeom>
          <a:noFill/>
          <a:ln w="9525">
            <a:noFill/>
            <a:miter lim="800000"/>
            <a:headEnd/>
            <a:tailEnd/>
          </a:ln>
        </p:spPr>
        <p:txBody>
          <a:bodyPr lIns="91425" tIns="91425" rIns="91425" bIns="91425" anchor="ctr"/>
          <a:lstStyle/>
          <a:p>
            <a:pPr algn="r"/>
            <a:fld id="{345DE56C-5B05-4630-978C-BF8673D64A03}" type="slidenum">
              <a:rPr lang="en-US" sz="1000">
                <a:solidFill>
                  <a:schemeClr val="accent1"/>
                </a:solidFill>
                <a:latin typeface="Source Code Pro" charset="0"/>
                <a:sym typeface="Source Code Pro" charset="0"/>
              </a:rPr>
              <a:pPr algn="r"/>
              <a:t>‹#›</a:t>
            </a:fld>
            <a:endParaRPr lang="en-US" sz="1000">
              <a:solidFill>
                <a:schemeClr val="accent1"/>
              </a:solidFill>
              <a:latin typeface="Source Code Pro" charset="0"/>
              <a:sym typeface="Source Code Pro" charset="0"/>
            </a:endParaRPr>
          </a:p>
        </p:txBody>
      </p:sp>
    </p:spTree>
  </p:cSld>
  <p:clrMap bg1="lt1" tx1="dk1" bg2="dk2" tx2="lt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charset="0"/>
          <a:cs typeface="Arial" charset="0"/>
          <a:sym typeface="Arial" charset="0"/>
        </a:defRPr>
      </a:lvl2pPr>
      <a:lvl3pPr algn="l" rtl="0" eaLnBrk="0" fontAlgn="base" hangingPunct="0">
        <a:spcBef>
          <a:spcPct val="0"/>
        </a:spcBef>
        <a:spcAft>
          <a:spcPct val="0"/>
        </a:spcAft>
        <a:defRPr sz="1400">
          <a:solidFill>
            <a:srgbClr val="000000"/>
          </a:solidFill>
          <a:latin typeface="Arial" charset="0"/>
          <a:cs typeface="Arial" charset="0"/>
          <a:sym typeface="Arial" charset="0"/>
        </a:defRPr>
      </a:lvl3pPr>
      <a:lvl4pPr algn="l" rtl="0" eaLnBrk="0" fontAlgn="base" hangingPunct="0">
        <a:spcBef>
          <a:spcPct val="0"/>
        </a:spcBef>
        <a:spcAft>
          <a:spcPct val="0"/>
        </a:spcAft>
        <a:defRPr sz="1400">
          <a:solidFill>
            <a:srgbClr val="000000"/>
          </a:solidFill>
          <a:latin typeface="Arial" charset="0"/>
          <a:cs typeface="Arial" charset="0"/>
          <a:sym typeface="Arial" charset="0"/>
        </a:defRPr>
      </a:lvl4pPr>
      <a:lvl5pPr algn="l" rtl="0" eaLnBrk="0" fontAlgn="base" hangingPunct="0">
        <a:spcBef>
          <a:spcPct val="0"/>
        </a:spcBef>
        <a:spcAft>
          <a:spcPct val="0"/>
        </a:spcAft>
        <a:defRPr sz="1400">
          <a:solidFill>
            <a:srgbClr val="000000"/>
          </a:solidFill>
          <a:latin typeface="Arial" charset="0"/>
          <a:cs typeface="Arial" charset="0"/>
          <a:sym typeface="Arial" charset="0"/>
        </a:defRPr>
      </a:lvl5pPr>
      <a:lvl6pPr marL="457200" algn="l" rtl="0" eaLnBrk="0" fontAlgn="base" hangingPunct="0">
        <a:spcBef>
          <a:spcPct val="0"/>
        </a:spcBef>
        <a:spcAft>
          <a:spcPct val="0"/>
        </a:spcAft>
        <a:defRPr sz="1400">
          <a:solidFill>
            <a:srgbClr val="000000"/>
          </a:solidFill>
          <a:latin typeface="Arial" charset="0"/>
          <a:cs typeface="Arial" charset="0"/>
          <a:sym typeface="Arial" charset="0"/>
        </a:defRPr>
      </a:lvl6pPr>
      <a:lvl7pPr marL="914400" algn="l" rtl="0" eaLnBrk="0" fontAlgn="base" hangingPunct="0">
        <a:spcBef>
          <a:spcPct val="0"/>
        </a:spcBef>
        <a:spcAft>
          <a:spcPct val="0"/>
        </a:spcAft>
        <a:defRPr sz="1400">
          <a:solidFill>
            <a:srgbClr val="000000"/>
          </a:solidFill>
          <a:latin typeface="Arial" charset="0"/>
          <a:cs typeface="Arial" charset="0"/>
          <a:sym typeface="Arial" charset="0"/>
        </a:defRPr>
      </a:lvl7pPr>
      <a:lvl8pPr marL="1371600" algn="l" rtl="0" eaLnBrk="0" fontAlgn="base" hangingPunct="0">
        <a:spcBef>
          <a:spcPct val="0"/>
        </a:spcBef>
        <a:spcAft>
          <a:spcPct val="0"/>
        </a:spcAft>
        <a:defRPr sz="1400">
          <a:solidFill>
            <a:srgbClr val="000000"/>
          </a:solidFill>
          <a:latin typeface="Arial" charset="0"/>
          <a:cs typeface="Arial" charset="0"/>
          <a:sym typeface="Arial" charset="0"/>
        </a:defRPr>
      </a:lvl8pPr>
      <a:lvl9pPr marL="1828800" algn="l" rtl="0" eaLnBrk="0" fontAlgn="base" hangingPunct="0">
        <a:spcBef>
          <a:spcPct val="0"/>
        </a:spcBef>
        <a:spcAft>
          <a:spcPct val="0"/>
        </a:spcAft>
        <a:defRPr sz="1400">
          <a:solidFill>
            <a:srgbClr val="000000"/>
          </a:solidFill>
          <a:latin typeface="Arial" charset="0"/>
          <a:cs typeface="Arial" charset="0"/>
          <a:sym typeface="Arial" charset="0"/>
        </a:defRPr>
      </a:lvl9pPr>
    </p:titleStyle>
    <p:bodyStyle>
      <a:defPPr marR="0" lvl="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lvl="1" algn="l" rtl="0" eaLnBrk="0" fontAlgn="base" hangingPunct="0">
        <a:spcBef>
          <a:spcPct val="0"/>
        </a:spcBef>
        <a:spcAft>
          <a:spcPct val="0"/>
        </a:spcAft>
        <a:defRPr sz="1400">
          <a:solidFill>
            <a:srgbClr val="000000"/>
          </a:solidFill>
          <a:latin typeface="Arial"/>
          <a:ea typeface="Arial"/>
          <a:cs typeface="Arial"/>
          <a:sym typeface="Arial" charset="0"/>
        </a:defRPr>
      </a:lvl2pPr>
      <a:lvl3pPr lvl="2" algn="l" rtl="0" eaLnBrk="0" fontAlgn="base" hangingPunct="0">
        <a:spcBef>
          <a:spcPct val="0"/>
        </a:spcBef>
        <a:spcAft>
          <a:spcPct val="0"/>
        </a:spcAft>
        <a:defRPr sz="1400">
          <a:solidFill>
            <a:srgbClr val="000000"/>
          </a:solidFill>
          <a:latin typeface="Arial"/>
          <a:ea typeface="Arial"/>
          <a:cs typeface="Arial"/>
          <a:sym typeface="Arial" charset="0"/>
        </a:defRPr>
      </a:lvl3pPr>
      <a:lvl4pPr lvl="3" algn="l" rtl="0" eaLnBrk="0" fontAlgn="base" hangingPunct="0">
        <a:spcBef>
          <a:spcPct val="0"/>
        </a:spcBef>
        <a:spcAft>
          <a:spcPct val="0"/>
        </a:spcAft>
        <a:defRPr sz="1400">
          <a:solidFill>
            <a:srgbClr val="000000"/>
          </a:solidFill>
          <a:latin typeface="Arial"/>
          <a:ea typeface="Arial"/>
          <a:cs typeface="Arial"/>
          <a:sym typeface="Arial" charset="0"/>
        </a:defRPr>
      </a:lvl4pPr>
      <a:lvl5pPr lvl="4" algn="l" rtl="0" eaLnBrk="0" fontAlgn="base" hangingPunct="0">
        <a:spcBef>
          <a:spcPct val="0"/>
        </a:spcBef>
        <a:spcAft>
          <a:spcPct val="0"/>
        </a:spcAft>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hyperlink" Target="http://www.theonion.com/article/22-year-old-broke-homeless-10-days-after-taking-co-51503" TargetMode="External"/><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hape 56"/>
          <p:cNvSpPr txBox="1">
            <a:spLocks noGrp="1"/>
          </p:cNvSpPr>
          <p:nvPr>
            <p:ph type="ctrTitle"/>
          </p:nvPr>
        </p:nvSpPr>
        <p:spPr>
          <a:xfrm>
            <a:off x="311150" y="392113"/>
            <a:ext cx="8521700" cy="2690812"/>
          </a:xfrm>
        </p:spPr>
        <p:txBody>
          <a:bodyPr/>
          <a:lstStyle/>
          <a:p>
            <a:pPr eaLnBrk="1" hangingPunct="1">
              <a:spcBef>
                <a:spcPct val="0"/>
              </a:spcBef>
              <a:buClr>
                <a:schemeClr val="accent1"/>
              </a:buClr>
              <a:buSzTx/>
              <a:buFont typeface="Amatic SC" charset="0"/>
              <a:buNone/>
            </a:pPr>
            <a:r>
              <a:rPr lang="en-US" b="1" smtClean="0">
                <a:solidFill>
                  <a:schemeClr val="accent1"/>
                </a:solidFill>
                <a:latin typeface="Amatic SC" charset="0"/>
                <a:cs typeface="Arial" charset="0"/>
                <a:sym typeface="Amatic SC" charset="0"/>
              </a:rPr>
              <a:t>Rhetorical Vocabulary</a:t>
            </a:r>
          </a:p>
        </p:txBody>
      </p:sp>
      <p:sp>
        <p:nvSpPr>
          <p:cNvPr id="14338" name="Shape 57"/>
          <p:cNvSpPr txBox="1">
            <a:spLocks noGrp="1"/>
          </p:cNvSpPr>
          <p:nvPr>
            <p:ph type="subTitle" idx="1"/>
          </p:nvPr>
        </p:nvSpPr>
        <p:spPr>
          <a:xfrm>
            <a:off x="-438150" y="3902075"/>
            <a:ext cx="8520113" cy="706438"/>
          </a:xfrm>
        </p:spPr>
        <p:txBody>
          <a:bodyPr/>
          <a:lstStyle/>
          <a:p>
            <a:pPr eaLnBrk="1" hangingPunct="1">
              <a:spcBef>
                <a:spcPct val="0"/>
              </a:spcBef>
              <a:spcAft>
                <a:spcPct val="0"/>
              </a:spcAft>
              <a:buSzTx/>
              <a:buFont typeface="Source Code Pro" charset="0"/>
              <a:buNone/>
            </a:pPr>
            <a:r>
              <a:rPr lang="en-US" smtClean="0">
                <a:latin typeface="Source Code Pro" charset="0"/>
                <a:cs typeface="Arial" charset="0"/>
                <a:sym typeface="Source Code Pro" charset="0"/>
              </a:rPr>
              <a:t>AP Language</a:t>
            </a:r>
          </a:p>
          <a:p>
            <a:pPr eaLnBrk="1" hangingPunct="1">
              <a:spcBef>
                <a:spcPct val="0"/>
              </a:spcBef>
              <a:spcAft>
                <a:spcPct val="0"/>
              </a:spcAft>
              <a:buSzTx/>
              <a:buFont typeface="Source Code Pro" charset="0"/>
              <a:buNone/>
            </a:pPr>
            <a:endParaRPr lang="en-US" sz="1400" smtClean="0">
              <a:latin typeface="Source Code Pro" charset="0"/>
              <a:cs typeface="Arial" charset="0"/>
              <a:sym typeface="Source Code Pro"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hape 113"/>
          <p:cNvSpPr txBox="1">
            <a:spLocks noGrp="1"/>
          </p:cNvSpPr>
          <p:nvPr>
            <p:ph type="title"/>
          </p:nvPr>
        </p:nvSpPr>
        <p:spPr>
          <a:xfrm>
            <a:off x="2803525" y="803275"/>
            <a:ext cx="3536950" cy="3536950"/>
          </a:xfrm>
        </p:spPr>
        <p:txBody>
          <a:bodyPr/>
          <a:lstStyle/>
          <a:p>
            <a:pPr eaLnBrk="1" hangingPunct="1">
              <a:spcBef>
                <a:spcPct val="0"/>
              </a:spcBef>
              <a:buClr>
                <a:schemeClr val="accent1"/>
              </a:buClr>
              <a:buSzTx/>
              <a:buFont typeface="Amatic SC" charset="0"/>
              <a:buNone/>
            </a:pPr>
            <a:r>
              <a:rPr lang="en-US" b="1" smtClean="0">
                <a:solidFill>
                  <a:schemeClr val="accent1"/>
                </a:solidFill>
                <a:latin typeface="Amatic SC" charset="0"/>
                <a:cs typeface="Arial" charset="0"/>
                <a:sym typeface="Amatic SC" charset="0"/>
              </a:rPr>
              <a:t>Repetition</a:t>
            </a:r>
            <a:br>
              <a:rPr lang="en-US" b="1" smtClean="0">
                <a:solidFill>
                  <a:schemeClr val="accent1"/>
                </a:solidFill>
                <a:latin typeface="Amatic SC" charset="0"/>
                <a:cs typeface="Arial" charset="0"/>
                <a:sym typeface="Amatic SC" charset="0"/>
              </a:rPr>
            </a:br>
            <a:r>
              <a:rPr lang="en-US" b="1" smtClean="0">
                <a:solidFill>
                  <a:schemeClr val="accent1"/>
                </a:solidFill>
                <a:latin typeface="Amatic SC" charset="0"/>
                <a:cs typeface="Arial" charset="0"/>
                <a:sym typeface="Amatic SC" charset="0"/>
              </a:rPr>
              <a:t>(5)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hape 118"/>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Anaphora</a:t>
            </a:r>
          </a:p>
        </p:txBody>
      </p:sp>
      <p:sp>
        <p:nvSpPr>
          <p:cNvPr id="119" name="Shape 119"/>
          <p:cNvSpPr txBox="1">
            <a:spLocks noGrp="1"/>
          </p:cNvSpPr>
          <p:nvPr>
            <p:ph type="body" idx="1"/>
          </p:nvPr>
        </p:nvSpPr>
        <p:spPr>
          <a:xfrm>
            <a:off x="3111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sz="1800" b="1" u="sng" smtClean="0">
                <a:latin typeface="Source Code Pro" charset="0"/>
                <a:cs typeface="Arial" charset="0"/>
                <a:sym typeface="Source Code Pro" charset="0"/>
              </a:rPr>
              <a:t>Definition</a:t>
            </a:r>
          </a:p>
          <a:p>
            <a:pPr eaLnBrk="1" hangingPunct="1">
              <a:lnSpc>
                <a:spcPct val="115000"/>
              </a:lnSpc>
              <a:spcBef>
                <a:spcPct val="0"/>
              </a:spcBef>
              <a:buClr>
                <a:srgbClr val="666666"/>
              </a:buClr>
              <a:buSzTx/>
              <a:buFont typeface="Source Code Pro" charset="0"/>
              <a:buNone/>
            </a:pPr>
            <a:r>
              <a:rPr lang="en-US" b="1" smtClean="0">
                <a:latin typeface="Source Code Pro" charset="0"/>
                <a:cs typeface="Arial" charset="0"/>
                <a:sym typeface="Source Code Pro" charset="0"/>
              </a:rPr>
              <a:t>Deliberate repetition of a word or phrase at the </a:t>
            </a:r>
            <a:r>
              <a:rPr lang="en-US" b="1" u="sng" smtClean="0">
                <a:latin typeface="Source Code Pro" charset="0"/>
                <a:cs typeface="Arial" charset="0"/>
                <a:sym typeface="Source Code Pro" charset="0"/>
              </a:rPr>
              <a:t>beginning</a:t>
            </a:r>
            <a:r>
              <a:rPr lang="en-US" b="1" smtClean="0">
                <a:latin typeface="Source Code Pro" charset="0"/>
                <a:cs typeface="Arial" charset="0"/>
                <a:sym typeface="Source Code Pro" charset="0"/>
              </a:rPr>
              <a:t> of several successive verses, clauses, or paragraphs.</a:t>
            </a:r>
            <a:r>
              <a:rPr lang="en-US" sz="1800" b="1" smtClean="0">
                <a:latin typeface="Source Code Pro" charset="0"/>
                <a:cs typeface="Arial" charset="0"/>
                <a:sym typeface="Source Code Pro" charset="0"/>
              </a:rPr>
              <a:t> </a:t>
            </a:r>
          </a:p>
          <a:p>
            <a:pPr eaLnBrk="1" hangingPunct="1">
              <a:lnSpc>
                <a:spcPct val="115000"/>
              </a:lnSpc>
              <a:spcBef>
                <a:spcPct val="0"/>
              </a:spcBef>
              <a:buClr>
                <a:srgbClr val="666666"/>
              </a:buClr>
              <a:buSzTx/>
              <a:buFont typeface="Source Code Pro" charset="0"/>
              <a:buNone/>
            </a:pPr>
            <a:endParaRPr lang="en-US" sz="1800" b="1" smtClean="0">
              <a:latin typeface="Source Code Pro" charset="0"/>
              <a:cs typeface="Arial" charset="0"/>
              <a:sym typeface="Source Code Pro" charset="0"/>
            </a:endParaRPr>
          </a:p>
          <a:p>
            <a:pPr eaLnBrk="1" hangingPunct="1">
              <a:lnSpc>
                <a:spcPct val="115000"/>
              </a:lnSpc>
              <a:spcBef>
                <a:spcPct val="0"/>
              </a:spcBef>
              <a:buClr>
                <a:srgbClr val="666666"/>
              </a:buClr>
              <a:buSzTx/>
              <a:buFont typeface="Source Code Pro" charset="0"/>
              <a:buNone/>
            </a:pPr>
            <a:r>
              <a:rPr lang="en-US" sz="1200" b="1" i="1" u="sng" smtClean="0">
                <a:latin typeface="Source Code Pro" charset="0"/>
                <a:cs typeface="Arial" charset="0"/>
                <a:sym typeface="Source Code Pro" charset="0"/>
              </a:rPr>
              <a:t>Whetstone’s Wacky Way:</a:t>
            </a:r>
          </a:p>
          <a:p>
            <a:pPr eaLnBrk="1" hangingPunct="1">
              <a:lnSpc>
                <a:spcPct val="115000"/>
              </a:lnSpc>
              <a:spcBef>
                <a:spcPct val="0"/>
              </a:spcBef>
              <a:buClr>
                <a:srgbClr val="666666"/>
              </a:buClr>
              <a:buSzTx/>
              <a:buFont typeface="Source Code Pro" charset="0"/>
              <a:buNone/>
            </a:pPr>
            <a:r>
              <a:rPr lang="en-US" sz="1200" b="1" i="1" smtClean="0">
                <a:latin typeface="Source Code Pro" charset="0"/>
                <a:cs typeface="Arial" charset="0"/>
                <a:sym typeface="Source Code Pro" charset="0"/>
              </a:rPr>
              <a:t>repetition is at </a:t>
            </a:r>
            <a:r>
              <a:rPr lang="en-US" sz="1200" b="1" i="1" u="sng" smtClean="0">
                <a:latin typeface="Source Code Pro" charset="0"/>
                <a:cs typeface="Arial" charset="0"/>
                <a:sym typeface="Source Code Pro" charset="0"/>
              </a:rPr>
              <a:t>beginning</a:t>
            </a:r>
            <a:r>
              <a:rPr lang="en-US" sz="1200" b="1" i="1" smtClean="0">
                <a:latin typeface="Source Code Pro" charset="0"/>
                <a:cs typeface="Arial" charset="0"/>
                <a:sym typeface="Source Code Pro" charset="0"/>
              </a:rPr>
              <a:t> of phrases or clauses, anaphora begins with “A” which is at the </a:t>
            </a:r>
            <a:r>
              <a:rPr lang="en-US" sz="1200" b="1" i="1" u="sng" smtClean="0">
                <a:latin typeface="Source Code Pro" charset="0"/>
                <a:cs typeface="Arial" charset="0"/>
                <a:sym typeface="Source Code Pro" charset="0"/>
              </a:rPr>
              <a:t>beginning</a:t>
            </a:r>
            <a:r>
              <a:rPr lang="en-US" sz="1200" b="1" i="1" smtClean="0">
                <a:latin typeface="Source Code Pro" charset="0"/>
                <a:cs typeface="Arial" charset="0"/>
                <a:sym typeface="Source Code Pro" charset="0"/>
              </a:rPr>
              <a:t> of the alphabet.</a:t>
            </a:r>
          </a:p>
          <a:p>
            <a:pPr eaLnBrk="1" hangingPunct="1">
              <a:lnSpc>
                <a:spcPct val="115000"/>
              </a:lnSpc>
              <a:spcBef>
                <a:spcPct val="0"/>
              </a:spcBef>
              <a:spcAft>
                <a:spcPts val="1600"/>
              </a:spcAft>
              <a:buClr>
                <a:srgbClr val="666666"/>
              </a:buClr>
              <a:buSzTx/>
              <a:buFont typeface="Source Code Pro" charset="0"/>
              <a:buNone/>
            </a:pPr>
            <a:endParaRPr lang="en-US" u="sng" smtClean="0">
              <a:solidFill>
                <a:srgbClr val="666666"/>
              </a:solidFill>
              <a:latin typeface="Source Code Pro" charset="0"/>
              <a:cs typeface="Arial" charset="0"/>
              <a:sym typeface="Source Code Pro" charset="0"/>
            </a:endParaRPr>
          </a:p>
        </p:txBody>
      </p:sp>
      <p:sp>
        <p:nvSpPr>
          <p:cNvPr id="120" name="Shape 120"/>
          <p:cNvSpPr txBox="1">
            <a:spLocks noGrp="1"/>
          </p:cNvSpPr>
          <p:nvPr>
            <p:ph type="body" idx="2"/>
          </p:nvPr>
        </p:nvSpPr>
        <p:spPr>
          <a:xfrm>
            <a:off x="48323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sz="1800" b="1" smtClean="0">
                <a:solidFill>
                  <a:srgbClr val="0000FF"/>
                </a:solidFill>
                <a:latin typeface="Source Code Pro" charset="0"/>
                <a:cs typeface="Arial" charset="0"/>
                <a:sym typeface="Source Code Pro" charset="0"/>
              </a:rPr>
              <a:t>“We shall not flag or fail. We shall go on to the end… we shall fight in the fields and in the streets, we shall fight in the hills; we shall never surrender.” </a:t>
            </a:r>
          </a:p>
          <a:p>
            <a:pPr eaLnBrk="1" hangingPunct="1">
              <a:lnSpc>
                <a:spcPct val="115000"/>
              </a:lnSpc>
              <a:spcBef>
                <a:spcPct val="0"/>
              </a:spcBef>
              <a:spcAft>
                <a:spcPts val="1600"/>
              </a:spcAft>
              <a:buClr>
                <a:srgbClr val="666666"/>
              </a:buClr>
              <a:buSzTx/>
              <a:buFont typeface="Source Code Pro" charset="0"/>
              <a:buNone/>
            </a:pPr>
            <a:r>
              <a:rPr lang="en-US" b="1" smtClean="0">
                <a:solidFill>
                  <a:srgbClr val="0000FF"/>
                </a:solidFill>
                <a:latin typeface="Source Code Pro" charset="0"/>
                <a:cs typeface="Arial" charset="0"/>
                <a:sym typeface="Source Code Pro" charset="0"/>
              </a:rPr>
              <a:t>(Winston Churchill, WWII speech) </a:t>
            </a:r>
          </a:p>
          <a:p>
            <a:pPr eaLnBrk="1" hangingPunct="1">
              <a:lnSpc>
                <a:spcPct val="115000"/>
              </a:lnSpc>
              <a:spcBef>
                <a:spcPct val="0"/>
              </a:spcBef>
              <a:spcAft>
                <a:spcPts val="1600"/>
              </a:spcAft>
              <a:buClr>
                <a:srgbClr val="666666"/>
              </a:buClr>
              <a:buSzTx/>
              <a:buFont typeface="Source Code Pro" charset="0"/>
              <a:buNone/>
            </a:pPr>
            <a:endParaRPr lang="en-US" smtClean="0">
              <a:solidFill>
                <a:srgbClr val="666666"/>
              </a:solidFill>
              <a:latin typeface="Source Code Pro" charset="0"/>
              <a:cs typeface="Arial" charset="0"/>
              <a:sym typeface="Source Code Pro"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9"/>
                                        </p:tgtEl>
                                        <p:attrNameLst>
                                          <p:attrName>style.visibility</p:attrName>
                                        </p:attrNameLst>
                                      </p:cBhvr>
                                      <p:to>
                                        <p:strVal val="visible"/>
                                      </p:to>
                                    </p:set>
                                    <p:animEffect transition="in" filter="fade">
                                      <p:cBhvr>
                                        <p:cTn id="7" dur="1000"/>
                                        <p:tgtEl>
                                          <p:spTgt spid="1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0"/>
                                        </p:tgtEl>
                                        <p:attrNameLst>
                                          <p:attrName>style.visibility</p:attrName>
                                        </p:attrNameLst>
                                      </p:cBhvr>
                                      <p:to>
                                        <p:strVal val="visible"/>
                                      </p:to>
                                    </p:set>
                                    <p:animEffect transition="in" filter="fade">
                                      <p:cBhvr>
                                        <p:cTn id="12" dur="1000"/>
                                        <p:tgtEl>
                                          <p:spTgt spid="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hape 125"/>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alliteration </a:t>
            </a:r>
          </a:p>
        </p:txBody>
      </p:sp>
      <p:sp>
        <p:nvSpPr>
          <p:cNvPr id="126" name="Shape 126"/>
          <p:cNvSpPr txBox="1">
            <a:spLocks noGrp="1"/>
          </p:cNvSpPr>
          <p:nvPr>
            <p:ph type="body" idx="1"/>
          </p:nvPr>
        </p:nvSpPr>
        <p:spPr>
          <a:xfrm>
            <a:off x="311150" y="1228725"/>
            <a:ext cx="4000500" cy="3390900"/>
          </a:xfrm>
        </p:spPr>
        <p:txBody>
          <a:bodyPr/>
          <a:lstStyle/>
          <a:p>
            <a:pPr eaLnBrk="1" hangingPunct="1">
              <a:lnSpc>
                <a:spcPct val="115000"/>
              </a:lnSpc>
              <a:spcBef>
                <a:spcPct val="0"/>
              </a:spcBef>
              <a:spcAft>
                <a:spcPts val="1600"/>
              </a:spcAft>
              <a:buClr>
                <a:srgbClr val="666666"/>
              </a:buClr>
              <a:buSzTx/>
              <a:buFont typeface="Source Code Pro" charset="0"/>
              <a:buNone/>
            </a:pPr>
            <a:r>
              <a:rPr lang="en-US" sz="1800" b="1" u="sng" smtClean="0">
                <a:latin typeface="Source Code Pro" charset="0"/>
                <a:cs typeface="Arial" charset="0"/>
                <a:sym typeface="Source Code Pro" charset="0"/>
              </a:rPr>
              <a:t>DEFINITION</a:t>
            </a:r>
          </a:p>
          <a:p>
            <a:pPr eaLnBrk="1" hangingPunct="1">
              <a:lnSpc>
                <a:spcPct val="115000"/>
              </a:lnSpc>
              <a:spcBef>
                <a:spcPct val="0"/>
              </a:spcBef>
              <a:buClr>
                <a:srgbClr val="666666"/>
              </a:buClr>
              <a:buSzTx/>
              <a:buFont typeface="Source Code Pro" charset="0"/>
              <a:buNone/>
            </a:pPr>
            <a:r>
              <a:rPr lang="en-US" sz="1800" b="1" smtClean="0">
                <a:latin typeface="Source Code Pro" charset="0"/>
                <a:cs typeface="Arial" charset="0"/>
                <a:sym typeface="Source Code Pro" charset="0"/>
              </a:rPr>
              <a:t>words following each other or close together that start with the same consonant sound.</a:t>
            </a:r>
          </a:p>
          <a:p>
            <a:pPr eaLnBrk="1" hangingPunct="1">
              <a:lnSpc>
                <a:spcPct val="115000"/>
              </a:lnSpc>
              <a:spcBef>
                <a:spcPct val="0"/>
              </a:spcBef>
              <a:buClr>
                <a:srgbClr val="666666"/>
              </a:buClr>
              <a:buSzTx/>
              <a:buFont typeface="Source Code Pro" charset="0"/>
              <a:buNone/>
            </a:pPr>
            <a:endParaRPr lang="en-US" u="sng" smtClean="0">
              <a:latin typeface="Source Code Pro" charset="0"/>
              <a:cs typeface="Arial" charset="0"/>
              <a:sym typeface="Source Code Pro" charset="0"/>
            </a:endParaRPr>
          </a:p>
          <a:p>
            <a:pPr eaLnBrk="1" hangingPunct="1">
              <a:lnSpc>
                <a:spcPct val="115000"/>
              </a:lnSpc>
              <a:spcBef>
                <a:spcPct val="0"/>
              </a:spcBef>
              <a:buClr>
                <a:srgbClr val="666666"/>
              </a:buClr>
              <a:buSzTx/>
              <a:buFont typeface="Source Code Pro" charset="0"/>
              <a:buNone/>
            </a:pPr>
            <a:r>
              <a:rPr lang="en-US" u="sng" smtClean="0">
                <a:latin typeface="Source Code Pro" charset="0"/>
                <a:cs typeface="Arial" charset="0"/>
                <a:sym typeface="Source Code Pro" charset="0"/>
              </a:rPr>
              <a:t>WHETSTONE’S WACKY WAY:</a:t>
            </a:r>
          </a:p>
          <a:p>
            <a:pPr eaLnBrk="1" hangingPunct="1">
              <a:lnSpc>
                <a:spcPct val="115000"/>
              </a:lnSpc>
              <a:spcBef>
                <a:spcPct val="0"/>
              </a:spcBef>
              <a:buClr>
                <a:srgbClr val="666666"/>
              </a:buClr>
              <a:buSzTx/>
              <a:buFont typeface="Source Code Pro" charset="0"/>
              <a:buNone/>
            </a:pPr>
            <a:r>
              <a:rPr lang="en-US" i="1" smtClean="0">
                <a:latin typeface="Source Code Pro" charset="0"/>
                <a:cs typeface="Arial" charset="0"/>
                <a:sym typeface="Source Code Pro" charset="0"/>
              </a:rPr>
              <a:t>the double “l” in the term “alliteration” might help one remember that he or she is to look for a repetition of consonant sounds in progressive words.</a:t>
            </a:r>
            <a:r>
              <a:rPr lang="en-US" i="1" smtClean="0">
                <a:solidFill>
                  <a:srgbClr val="666666"/>
                </a:solidFill>
                <a:latin typeface="Source Code Pro" charset="0"/>
                <a:cs typeface="Arial" charset="0"/>
                <a:sym typeface="Source Code Pro" charset="0"/>
              </a:rPr>
              <a:t> </a:t>
            </a:r>
          </a:p>
          <a:p>
            <a:pPr eaLnBrk="1" hangingPunct="1">
              <a:lnSpc>
                <a:spcPct val="115000"/>
              </a:lnSpc>
              <a:spcBef>
                <a:spcPct val="0"/>
              </a:spcBef>
              <a:spcAft>
                <a:spcPts val="1600"/>
              </a:spcAft>
              <a:buClr>
                <a:srgbClr val="666666"/>
              </a:buClr>
              <a:buSzTx/>
              <a:buFont typeface="Source Code Pro" charset="0"/>
              <a:buNone/>
            </a:pPr>
            <a:endParaRPr lang="en-US" smtClean="0">
              <a:solidFill>
                <a:srgbClr val="666666"/>
              </a:solidFill>
              <a:latin typeface="Source Code Pro" charset="0"/>
              <a:cs typeface="Arial" charset="0"/>
              <a:sym typeface="Source Code Pro" charset="0"/>
            </a:endParaRPr>
          </a:p>
        </p:txBody>
      </p:sp>
      <p:sp>
        <p:nvSpPr>
          <p:cNvPr id="127" name="Shape 127"/>
          <p:cNvSpPr txBox="1">
            <a:spLocks noGrp="1"/>
          </p:cNvSpPr>
          <p:nvPr>
            <p:ph type="body" idx="2"/>
          </p:nvPr>
        </p:nvSpPr>
        <p:spPr/>
        <p:txBody>
          <a:bodyPr>
            <a:noAutofit/>
          </a:bodyPr>
          <a:lstStyle/>
          <a:p>
            <a:pPr eaLnBrk="1" fontAlgn="auto" hangingPunct="1">
              <a:lnSpc>
                <a:spcPct val="115000"/>
              </a:lnSpc>
              <a:spcAft>
                <a:spcPts val="1600"/>
              </a:spcAft>
              <a:buClr>
                <a:schemeClr val="dk2"/>
              </a:buClr>
              <a:buFont typeface="Source Code Pro"/>
              <a:buNone/>
              <a:defRPr/>
            </a:pPr>
            <a:r>
              <a:rPr lang="en" sz="700">
                <a:solidFill>
                  <a:srgbClr val="191919"/>
                </a:solidFill>
                <a:highlight>
                  <a:srgbClr val="FFFFFF"/>
                </a:highlight>
                <a:sym typeface="Arial"/>
              </a:rPr>
              <a:t>  </a:t>
            </a:r>
            <a:r>
              <a:rPr lang="en" sz="1800" b="1">
                <a:solidFill>
                  <a:srgbClr val="0000FF"/>
                </a:solidFill>
                <a:highlight>
                  <a:srgbClr val="FFFFFF"/>
                </a:highlight>
                <a:latin typeface="Source Code Pro"/>
                <a:ea typeface="Source Code Pro"/>
                <a:cs typeface="Source Code Pro"/>
                <a:sym typeface="Source Code Pro"/>
              </a:rPr>
              <a:t>“The crusade to create a chemically sterile, insect-free world seems to have engendered a fanatic zeal…” </a:t>
            </a:r>
          </a:p>
          <a:p>
            <a:pPr eaLnBrk="1" fontAlgn="auto" hangingPunct="1">
              <a:lnSpc>
                <a:spcPct val="115000"/>
              </a:lnSpc>
              <a:spcAft>
                <a:spcPts val="1600"/>
              </a:spcAft>
              <a:buClr>
                <a:schemeClr val="dk2"/>
              </a:buClr>
              <a:buFont typeface="Source Code Pro"/>
              <a:buNone/>
              <a:defRPr/>
            </a:pPr>
            <a:r>
              <a:rPr lang="en" sz="1200" b="1">
                <a:solidFill>
                  <a:srgbClr val="0000FF"/>
                </a:solidFill>
                <a:highlight>
                  <a:srgbClr val="FFFFFF"/>
                </a:highlight>
                <a:latin typeface="Source Code Pro"/>
                <a:ea typeface="Source Code Pro"/>
                <a:cs typeface="Source Code Pro"/>
                <a:sym typeface="Source Code Pro"/>
              </a:rPr>
              <a:t>(Rachel Carson, from </a:t>
            </a:r>
            <a:r>
              <a:rPr lang="en" sz="1200" b="1" i="1">
                <a:solidFill>
                  <a:srgbClr val="0000FF"/>
                </a:solidFill>
                <a:highlight>
                  <a:srgbClr val="FFFFFF"/>
                </a:highlight>
                <a:latin typeface="Source Code Pro"/>
                <a:ea typeface="Source Code Pro"/>
                <a:cs typeface="Source Code Pro"/>
                <a:sym typeface="Source Code Pro"/>
              </a:rPr>
              <a:t>Silent Spring</a:t>
            </a:r>
            <a:r>
              <a:rPr lang="en" sz="1200" b="1">
                <a:solidFill>
                  <a:srgbClr val="0000FF"/>
                </a:solidFill>
                <a:highlight>
                  <a:srgbClr val="FFFFFF"/>
                </a:highlight>
                <a:latin typeface="Source Code Pro"/>
                <a:ea typeface="Source Code Pro"/>
                <a:cs typeface="Source Code Pro"/>
                <a:sym typeface="Source Code Pro"/>
              </a:rPr>
              <a:t>)</a:t>
            </a:r>
          </a:p>
          <a:p>
            <a:pPr eaLnBrk="1" fontAlgn="auto" hangingPunct="1">
              <a:lnSpc>
                <a:spcPct val="115000"/>
              </a:lnSpc>
              <a:spcAft>
                <a:spcPts val="1600"/>
              </a:spcAft>
              <a:buClr>
                <a:schemeClr val="dk2"/>
              </a:buClr>
              <a:buFont typeface="Source Code Pro"/>
              <a:buNone/>
              <a:defRPr/>
            </a:pPr>
            <a:endParaRPr>
              <a:solidFill>
                <a:schemeClr val="dk2"/>
              </a:solidFill>
              <a:latin typeface="Source Code Pro"/>
              <a:ea typeface="Source Code Pro"/>
              <a:cs typeface="Source Code Pro"/>
              <a:sym typeface="Source Code Pr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6"/>
                                        </p:tgtEl>
                                        <p:attrNameLst>
                                          <p:attrName>style.visibility</p:attrName>
                                        </p:attrNameLst>
                                      </p:cBhvr>
                                      <p:to>
                                        <p:strVal val="visible"/>
                                      </p:to>
                                    </p:set>
                                    <p:animEffect transition="in" filter="fade">
                                      <p:cBhvr>
                                        <p:cTn id="7" dur="1000"/>
                                        <p:tgtEl>
                                          <p:spTgt spid="1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7"/>
                                        </p:tgtEl>
                                        <p:attrNameLst>
                                          <p:attrName>style.visibility</p:attrName>
                                        </p:attrNameLst>
                                      </p:cBhvr>
                                      <p:to>
                                        <p:strVal val="visible"/>
                                      </p:to>
                                    </p:set>
                                    <p:animEffect transition="in" filter="fade">
                                      <p:cBhvr>
                                        <p:cTn id="12" dur="10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hape 132"/>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anadiplosis</a:t>
            </a:r>
          </a:p>
        </p:txBody>
      </p:sp>
      <p:sp>
        <p:nvSpPr>
          <p:cNvPr id="133" name="Shape 133"/>
          <p:cNvSpPr txBox="1">
            <a:spLocks noGrp="1"/>
          </p:cNvSpPr>
          <p:nvPr>
            <p:ph type="body" idx="1"/>
          </p:nvPr>
        </p:nvSpPr>
        <p:spPr>
          <a:xfrm>
            <a:off x="3111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sz="1800" b="1" u="sng" smtClean="0">
                <a:solidFill>
                  <a:srgbClr val="666666"/>
                </a:solidFill>
                <a:latin typeface="Source Code Pro" charset="0"/>
                <a:cs typeface="Arial" charset="0"/>
                <a:sym typeface="Source Code Pro" charset="0"/>
              </a:rPr>
              <a:t>DEFINITION</a:t>
            </a:r>
          </a:p>
          <a:p>
            <a:pPr eaLnBrk="1" hangingPunct="1">
              <a:lnSpc>
                <a:spcPct val="115000"/>
              </a:lnSpc>
              <a:spcBef>
                <a:spcPct val="0"/>
              </a:spcBef>
              <a:spcAft>
                <a:spcPts val="1600"/>
              </a:spcAft>
              <a:buClr>
                <a:srgbClr val="666666"/>
              </a:buClr>
              <a:buSzTx/>
              <a:buFont typeface="Source Code Pro" charset="0"/>
              <a:buNone/>
            </a:pPr>
            <a:r>
              <a:rPr lang="en-US" sz="1800" smtClean="0">
                <a:latin typeface="Source Code Pro" charset="0"/>
                <a:cs typeface="Arial" charset="0"/>
                <a:sym typeface="Source Code Pro" charset="0"/>
              </a:rPr>
              <a:t>repetition of the last word at one clause and beginning of the next clause</a:t>
            </a:r>
          </a:p>
        </p:txBody>
      </p:sp>
      <p:sp>
        <p:nvSpPr>
          <p:cNvPr id="134" name="Shape 134"/>
          <p:cNvSpPr txBox="1">
            <a:spLocks noGrp="1"/>
          </p:cNvSpPr>
          <p:nvPr>
            <p:ph type="body" idx="2"/>
          </p:nvPr>
        </p:nvSpPr>
        <p:spPr>
          <a:xfrm>
            <a:off x="48323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sz="1200" b="1" smtClean="0">
                <a:solidFill>
                  <a:srgbClr val="0000FF"/>
                </a:solidFill>
                <a:latin typeface="Source Code Pro" charset="0"/>
                <a:cs typeface="Arial" charset="0"/>
                <a:sym typeface="Source Code Pro" charset="0"/>
              </a:rPr>
              <a:t>When your cable is on the fritz, you get frustrated. When you get frustrated, your daughter imitates. When your daughter imitates, she gets thrown out of school. When she gets thrown out of school, she starts making bad choices. When she starts making bad choices, she meets undesirables. When she meets undesirables, she ties the knot with undesirables. When she ties the knot with undesirables, you get a grandson with a dog collar.” </a:t>
            </a:r>
          </a:p>
          <a:p>
            <a:pPr eaLnBrk="1" hangingPunct="1">
              <a:lnSpc>
                <a:spcPct val="115000"/>
              </a:lnSpc>
              <a:spcBef>
                <a:spcPct val="0"/>
              </a:spcBef>
              <a:spcAft>
                <a:spcPts val="1600"/>
              </a:spcAft>
              <a:buClr>
                <a:srgbClr val="666666"/>
              </a:buClr>
              <a:buSzTx/>
              <a:buFont typeface="Source Code Pro" charset="0"/>
              <a:buNone/>
            </a:pPr>
            <a:r>
              <a:rPr lang="en-US" sz="1200" b="1" smtClean="0">
                <a:solidFill>
                  <a:srgbClr val="0000FF"/>
                </a:solidFill>
                <a:latin typeface="Source Code Pro" charset="0"/>
                <a:cs typeface="Arial" charset="0"/>
                <a:sym typeface="Source Code Pro" charset="0"/>
              </a:rPr>
              <a:t>(DirectTV Commerical, 2012)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
                                        </p:tgtEl>
                                        <p:attrNameLst>
                                          <p:attrName>style.visibility</p:attrName>
                                        </p:attrNameLst>
                                      </p:cBhvr>
                                      <p:to>
                                        <p:strVal val="visible"/>
                                      </p:to>
                                    </p:set>
                                    <p:animEffect transition="in" filter="fade">
                                      <p:cBhvr>
                                        <p:cTn id="7" dur="1000"/>
                                        <p:tgtEl>
                                          <p:spTgt spid="1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4"/>
                                        </p:tgtEl>
                                        <p:attrNameLst>
                                          <p:attrName>style.visibility</p:attrName>
                                        </p:attrNameLst>
                                      </p:cBhvr>
                                      <p:to>
                                        <p:strVal val="visible"/>
                                      </p:to>
                                    </p:set>
                                    <p:animEffect transition="in" filter="fade">
                                      <p:cBhvr>
                                        <p:cTn id="12" dur="1000"/>
                                        <p:tgtEl>
                                          <p:spTgt spid="1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hape 139"/>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climax</a:t>
            </a:r>
          </a:p>
        </p:txBody>
      </p:sp>
      <p:sp>
        <p:nvSpPr>
          <p:cNvPr id="40962" name="Shape 140"/>
          <p:cNvSpPr txBox="1">
            <a:spLocks noGrp="1"/>
          </p:cNvSpPr>
          <p:nvPr>
            <p:ph type="body" idx="1"/>
          </p:nvPr>
        </p:nvSpPr>
        <p:spPr>
          <a:xfrm>
            <a:off x="3111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sz="1800" b="1" u="sng" smtClean="0">
                <a:solidFill>
                  <a:srgbClr val="666666"/>
                </a:solidFill>
                <a:latin typeface="Source Code Pro" charset="0"/>
                <a:cs typeface="Arial" charset="0"/>
                <a:sym typeface="Source Code Pro" charset="0"/>
              </a:rPr>
              <a:t>DEFINITION</a:t>
            </a:r>
          </a:p>
          <a:p>
            <a:pPr eaLnBrk="1" hangingPunct="1">
              <a:lnSpc>
                <a:spcPct val="115000"/>
              </a:lnSpc>
              <a:spcBef>
                <a:spcPct val="0"/>
              </a:spcBef>
              <a:buClr>
                <a:srgbClr val="666666"/>
              </a:buClr>
              <a:buSzTx/>
              <a:buFont typeface="Source Code Pro" charset="0"/>
              <a:buNone/>
            </a:pPr>
            <a:r>
              <a:rPr lang="en-US" sz="1800" b="1" smtClean="0">
                <a:solidFill>
                  <a:srgbClr val="666666"/>
                </a:solidFill>
                <a:latin typeface="Source Code Pro" charset="0"/>
                <a:cs typeface="Arial" charset="0"/>
                <a:sym typeface="Source Code Pro" charset="0"/>
              </a:rPr>
              <a:t>Repetition of words, phrases, or clauses in order of increasing number or importance </a:t>
            </a:r>
          </a:p>
          <a:p>
            <a:pPr eaLnBrk="1" hangingPunct="1">
              <a:lnSpc>
                <a:spcPct val="115000"/>
              </a:lnSpc>
              <a:spcBef>
                <a:spcPct val="0"/>
              </a:spcBef>
              <a:spcAft>
                <a:spcPts val="1600"/>
              </a:spcAft>
              <a:buClr>
                <a:srgbClr val="666666"/>
              </a:buClr>
              <a:buSzTx/>
              <a:buFont typeface="Source Code Pro" charset="0"/>
              <a:buNone/>
            </a:pPr>
            <a:endParaRPr lang="en-US" smtClean="0">
              <a:solidFill>
                <a:srgbClr val="666666"/>
              </a:solidFill>
              <a:latin typeface="Source Code Pro" charset="0"/>
              <a:cs typeface="Arial" charset="0"/>
              <a:sym typeface="Source Code Pro" charset="0"/>
            </a:endParaRPr>
          </a:p>
        </p:txBody>
      </p:sp>
      <p:sp>
        <p:nvSpPr>
          <p:cNvPr id="141" name="Shape 141"/>
          <p:cNvSpPr txBox="1">
            <a:spLocks noGrp="1"/>
          </p:cNvSpPr>
          <p:nvPr>
            <p:ph type="body" idx="2"/>
          </p:nvPr>
        </p:nvSpPr>
        <p:spPr/>
        <p:txBody>
          <a:bodyPr>
            <a:noAutofit/>
          </a:bodyPr>
          <a:lstStyle/>
          <a:p>
            <a:pPr eaLnBrk="1" fontAlgn="auto" hangingPunct="1">
              <a:lnSpc>
                <a:spcPct val="115000"/>
              </a:lnSpc>
              <a:spcAft>
                <a:spcPts val="1600"/>
              </a:spcAft>
              <a:buClr>
                <a:schemeClr val="dk2"/>
              </a:buClr>
              <a:buFont typeface="Source Code Pro"/>
              <a:buNone/>
              <a:defRPr/>
            </a:pPr>
            <a:r>
              <a:rPr lang="en" sz="1800" b="1">
                <a:solidFill>
                  <a:srgbClr val="0000FF"/>
                </a:solidFill>
                <a:highlight>
                  <a:srgbClr val="FFFFFF"/>
                </a:highlight>
                <a:latin typeface="Source Code Pro"/>
                <a:ea typeface="Source Code Pro"/>
                <a:cs typeface="Source Code Pro"/>
                <a:sym typeface="Source Code Pro"/>
              </a:rPr>
              <a:t>“I do not believe that any of us would exchange places with any other people or any other generation.” </a:t>
            </a:r>
          </a:p>
          <a:p>
            <a:pPr eaLnBrk="1" fontAlgn="auto" hangingPunct="1">
              <a:lnSpc>
                <a:spcPct val="115000"/>
              </a:lnSpc>
              <a:spcAft>
                <a:spcPts val="1600"/>
              </a:spcAft>
              <a:buClr>
                <a:schemeClr val="dk2"/>
              </a:buClr>
              <a:buFont typeface="Source Code Pro"/>
              <a:buNone/>
              <a:defRPr/>
            </a:pPr>
            <a:r>
              <a:rPr lang="en" sz="1000" b="1">
                <a:solidFill>
                  <a:srgbClr val="0000FF"/>
                </a:solidFill>
                <a:highlight>
                  <a:srgbClr val="FFFFFF"/>
                </a:highlight>
                <a:latin typeface="Source Code Pro"/>
                <a:ea typeface="Source Code Pro"/>
                <a:cs typeface="Source Code Pro"/>
                <a:sym typeface="Source Code Pro"/>
              </a:rPr>
              <a:t>(John F. Kennedy, Inauguration Speech, 1961)</a:t>
            </a:r>
          </a:p>
          <a:p>
            <a:pPr eaLnBrk="1" fontAlgn="auto" hangingPunct="1">
              <a:lnSpc>
                <a:spcPct val="115000"/>
              </a:lnSpc>
              <a:spcAft>
                <a:spcPts val="1600"/>
              </a:spcAft>
              <a:buClr>
                <a:schemeClr val="dk2"/>
              </a:buClr>
              <a:buFont typeface="Source Code Pro"/>
              <a:buNone/>
              <a:defRPr/>
            </a:pPr>
            <a:endParaRPr>
              <a:solidFill>
                <a:schemeClr val="dk2"/>
              </a:solidFill>
              <a:latin typeface="Source Code Pro"/>
              <a:ea typeface="Source Code Pro"/>
              <a:cs typeface="Source Code Pro"/>
              <a:sym typeface="Source Code Pro"/>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hape 146"/>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epistrophe</a:t>
            </a:r>
          </a:p>
        </p:txBody>
      </p:sp>
      <p:sp>
        <p:nvSpPr>
          <p:cNvPr id="43010" name="Shape 147"/>
          <p:cNvSpPr txBox="1">
            <a:spLocks noGrp="1"/>
          </p:cNvSpPr>
          <p:nvPr>
            <p:ph type="body" idx="1"/>
          </p:nvPr>
        </p:nvSpPr>
        <p:spPr>
          <a:xfrm>
            <a:off x="3111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u="sng" smtClean="0">
                <a:latin typeface="Source Code Pro" charset="0"/>
                <a:cs typeface="Arial" charset="0"/>
                <a:sym typeface="Source Code Pro" charset="0"/>
              </a:rPr>
              <a:t>DEFINITION</a:t>
            </a:r>
          </a:p>
          <a:p>
            <a:pPr eaLnBrk="1" hangingPunct="1">
              <a:lnSpc>
                <a:spcPct val="115000"/>
              </a:lnSpc>
              <a:spcBef>
                <a:spcPct val="0"/>
              </a:spcBef>
              <a:spcAft>
                <a:spcPts val="1600"/>
              </a:spcAft>
              <a:buClr>
                <a:srgbClr val="666666"/>
              </a:buClr>
              <a:buSzTx/>
              <a:buFont typeface="Source Code Pro" charset="0"/>
              <a:buNone/>
            </a:pPr>
            <a:r>
              <a:rPr lang="en-US" b="1" smtClean="0">
                <a:latin typeface="Source Code Pro" charset="0"/>
                <a:cs typeface="Arial" charset="0"/>
                <a:sym typeface="Source Code Pro" charset="0"/>
              </a:rPr>
              <a:t>repetition of a word or expression at the </a:t>
            </a:r>
            <a:r>
              <a:rPr lang="en-US" b="1" u="sng" smtClean="0">
                <a:latin typeface="Source Code Pro" charset="0"/>
                <a:cs typeface="Arial" charset="0"/>
                <a:sym typeface="Source Code Pro" charset="0"/>
              </a:rPr>
              <a:t>end</a:t>
            </a:r>
            <a:r>
              <a:rPr lang="en-US" b="1" smtClean="0">
                <a:latin typeface="Source Code Pro" charset="0"/>
                <a:cs typeface="Arial" charset="0"/>
                <a:sym typeface="Source Code Pro" charset="0"/>
              </a:rPr>
              <a:t> of successive phrases, clauses, sentences, or verses especially for rhetorical or poetic effect.</a:t>
            </a:r>
          </a:p>
          <a:p>
            <a:pPr eaLnBrk="1" hangingPunct="1">
              <a:lnSpc>
                <a:spcPct val="115000"/>
              </a:lnSpc>
              <a:spcBef>
                <a:spcPct val="0"/>
              </a:spcBef>
              <a:spcAft>
                <a:spcPts val="1600"/>
              </a:spcAft>
              <a:buClr>
                <a:srgbClr val="666666"/>
              </a:buClr>
              <a:buSzTx/>
              <a:buFont typeface="Source Code Pro" charset="0"/>
              <a:buNone/>
            </a:pPr>
            <a:r>
              <a:rPr lang="en-US" i="1" u="sng" smtClean="0">
                <a:latin typeface="Source Code Pro" charset="0"/>
                <a:cs typeface="Arial" charset="0"/>
                <a:sym typeface="Source Code Pro" charset="0"/>
              </a:rPr>
              <a:t>Whetstone’s Wacky Way:</a:t>
            </a:r>
          </a:p>
          <a:p>
            <a:pPr eaLnBrk="1" hangingPunct="1">
              <a:lnSpc>
                <a:spcPct val="115000"/>
              </a:lnSpc>
              <a:spcBef>
                <a:spcPct val="0"/>
              </a:spcBef>
              <a:spcAft>
                <a:spcPts val="1600"/>
              </a:spcAft>
              <a:buClr>
                <a:srgbClr val="666666"/>
              </a:buClr>
              <a:buSzTx/>
              <a:buFont typeface="Source Code Pro" charset="0"/>
              <a:buNone/>
            </a:pPr>
            <a:r>
              <a:rPr lang="en-US" i="1" smtClean="0">
                <a:latin typeface="Source Code Pro" charset="0"/>
                <a:cs typeface="Arial" charset="0"/>
                <a:sym typeface="Source Code Pro" charset="0"/>
              </a:rPr>
              <a:t>repetition comes at the </a:t>
            </a:r>
            <a:r>
              <a:rPr lang="en-US" i="1" u="sng" smtClean="0">
                <a:latin typeface="Source Code Pro" charset="0"/>
                <a:cs typeface="Arial" charset="0"/>
                <a:sym typeface="Source Code Pro" charset="0"/>
              </a:rPr>
              <a:t>end</a:t>
            </a:r>
            <a:r>
              <a:rPr lang="en-US" smtClean="0">
                <a:solidFill>
                  <a:srgbClr val="666666"/>
                </a:solidFill>
                <a:latin typeface="Source Code Pro" charset="0"/>
                <a:cs typeface="Arial" charset="0"/>
                <a:sym typeface="Source Code Pro" charset="0"/>
              </a:rPr>
              <a:t> </a:t>
            </a:r>
            <a:r>
              <a:rPr lang="en-US" smtClean="0">
                <a:latin typeface="Source Code Pro" charset="0"/>
                <a:cs typeface="Arial" charset="0"/>
                <a:sym typeface="Source Code Pro" charset="0"/>
              </a:rPr>
              <a:t>of phrases or clauses</a:t>
            </a:r>
            <a:r>
              <a:rPr lang="en-US" i="1" smtClean="0">
                <a:latin typeface="Source Code Pro" charset="0"/>
                <a:cs typeface="Arial" charset="0"/>
                <a:sym typeface="Source Code Pro" charset="0"/>
              </a:rPr>
              <a:t>, the word </a:t>
            </a:r>
            <a:r>
              <a:rPr lang="en-US" i="1" u="sng" smtClean="0">
                <a:latin typeface="Source Code Pro" charset="0"/>
                <a:cs typeface="Arial" charset="0"/>
                <a:sym typeface="Source Code Pro" charset="0"/>
              </a:rPr>
              <a:t>end</a:t>
            </a:r>
            <a:r>
              <a:rPr lang="en-US" i="1" smtClean="0">
                <a:latin typeface="Source Code Pro" charset="0"/>
                <a:cs typeface="Arial" charset="0"/>
                <a:sym typeface="Source Code Pro" charset="0"/>
              </a:rPr>
              <a:t> begins with the letter “e” as does the word “epistrophe”</a:t>
            </a:r>
          </a:p>
          <a:p>
            <a:pPr eaLnBrk="1" hangingPunct="1">
              <a:lnSpc>
                <a:spcPct val="115000"/>
              </a:lnSpc>
              <a:spcBef>
                <a:spcPct val="0"/>
              </a:spcBef>
              <a:spcAft>
                <a:spcPts val="1600"/>
              </a:spcAft>
              <a:buClr>
                <a:srgbClr val="666666"/>
              </a:buClr>
              <a:buSzTx/>
              <a:buFont typeface="Source Code Pro" charset="0"/>
              <a:buNone/>
            </a:pPr>
            <a:endParaRPr lang="en-US" smtClean="0">
              <a:latin typeface="Source Code Pro" charset="0"/>
              <a:cs typeface="Arial" charset="0"/>
              <a:sym typeface="Source Code Pro" charset="0"/>
            </a:endParaRPr>
          </a:p>
        </p:txBody>
      </p:sp>
      <p:sp>
        <p:nvSpPr>
          <p:cNvPr id="148" name="Shape 148"/>
          <p:cNvSpPr txBox="1">
            <a:spLocks noGrp="1"/>
          </p:cNvSpPr>
          <p:nvPr>
            <p:ph type="body" idx="2"/>
          </p:nvPr>
        </p:nvSpPr>
        <p:spPr/>
        <p:txBody>
          <a:bodyPr>
            <a:noAutofit/>
          </a:bodyPr>
          <a:lstStyle/>
          <a:p>
            <a:pPr eaLnBrk="1" fontAlgn="auto" hangingPunct="1">
              <a:lnSpc>
                <a:spcPct val="115000"/>
              </a:lnSpc>
              <a:spcAft>
                <a:spcPts val="1600"/>
              </a:spcAft>
              <a:buClr>
                <a:schemeClr val="dk2"/>
              </a:buClr>
              <a:buFont typeface="Source Code Pro"/>
              <a:buNone/>
              <a:defRPr/>
            </a:pPr>
            <a:r>
              <a:rPr lang="en" sz="1600" b="1">
                <a:solidFill>
                  <a:srgbClr val="0000FF"/>
                </a:solidFill>
                <a:highlight>
                  <a:srgbClr val="FFFFFF"/>
                </a:highlight>
                <a:latin typeface="Source Code Pro"/>
                <a:ea typeface="Source Code Pro"/>
                <a:cs typeface="Source Code Pro"/>
                <a:sym typeface="Source Code Pro"/>
              </a:rPr>
              <a:t>“ [...] that this nation, under God, shall have a new birth of freedom -- and that government of the people, by the people, for the people, shall not perish from the earth.” </a:t>
            </a:r>
          </a:p>
          <a:p>
            <a:pPr eaLnBrk="1" fontAlgn="auto" hangingPunct="1">
              <a:lnSpc>
                <a:spcPct val="115000"/>
              </a:lnSpc>
              <a:spcAft>
                <a:spcPts val="1600"/>
              </a:spcAft>
              <a:buClr>
                <a:schemeClr val="dk2"/>
              </a:buClr>
              <a:buFont typeface="Source Code Pro"/>
              <a:buNone/>
              <a:defRPr/>
            </a:pPr>
            <a:r>
              <a:rPr lang="en" sz="1200" b="1">
                <a:solidFill>
                  <a:srgbClr val="0000FF"/>
                </a:solidFill>
                <a:highlight>
                  <a:srgbClr val="FFFFFF"/>
                </a:highlight>
                <a:latin typeface="Source Code Pro"/>
                <a:ea typeface="Source Code Pro"/>
                <a:cs typeface="Source Code Pro"/>
                <a:sym typeface="Source Code Pro"/>
              </a:rPr>
              <a:t>(Abraham Lincoln, Gettysburg Address)</a:t>
            </a:r>
          </a:p>
          <a:p>
            <a:pPr eaLnBrk="1" fontAlgn="auto" hangingPunct="1">
              <a:lnSpc>
                <a:spcPct val="115000"/>
              </a:lnSpc>
              <a:spcAft>
                <a:spcPts val="1600"/>
              </a:spcAft>
              <a:buClr>
                <a:schemeClr val="dk2"/>
              </a:buClr>
              <a:buFont typeface="Source Code Pro"/>
              <a:buNone/>
              <a:defRPr/>
            </a:pPr>
            <a:endParaRPr>
              <a:solidFill>
                <a:schemeClr val="dk2"/>
              </a:solidFill>
              <a:latin typeface="Source Code Pro"/>
              <a:ea typeface="Source Code Pro"/>
              <a:cs typeface="Source Code Pro"/>
              <a:sym typeface="Source Code Pro"/>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hape 153"/>
          <p:cNvSpPr txBox="1">
            <a:spLocks noGrp="1"/>
          </p:cNvSpPr>
          <p:nvPr>
            <p:ph type="title"/>
          </p:nvPr>
        </p:nvSpPr>
        <p:spPr>
          <a:xfrm>
            <a:off x="2803525" y="803275"/>
            <a:ext cx="3536950" cy="3536950"/>
          </a:xfrm>
        </p:spPr>
        <p:txBody>
          <a:bodyPr/>
          <a:lstStyle/>
          <a:p>
            <a:pPr eaLnBrk="1" hangingPunct="1">
              <a:spcBef>
                <a:spcPct val="0"/>
              </a:spcBef>
              <a:buClr>
                <a:schemeClr val="accent1"/>
              </a:buClr>
              <a:buSzTx/>
              <a:buFont typeface="Amatic SC" charset="0"/>
              <a:buNone/>
            </a:pPr>
            <a:r>
              <a:rPr lang="en-US" b="1" smtClean="0">
                <a:solidFill>
                  <a:schemeClr val="accent1"/>
                </a:solidFill>
                <a:latin typeface="Amatic SC" charset="0"/>
                <a:cs typeface="Arial" charset="0"/>
                <a:sym typeface="Amatic SC" charset="0"/>
              </a:rPr>
              <a:t>Balance</a:t>
            </a:r>
            <a:br>
              <a:rPr lang="en-US" b="1" smtClean="0">
                <a:solidFill>
                  <a:schemeClr val="accent1"/>
                </a:solidFill>
                <a:latin typeface="Amatic SC" charset="0"/>
                <a:cs typeface="Arial" charset="0"/>
                <a:sym typeface="Amatic SC" charset="0"/>
              </a:rPr>
            </a:br>
            <a:r>
              <a:rPr lang="en-US" b="1" smtClean="0">
                <a:solidFill>
                  <a:schemeClr val="accent1"/>
                </a:solidFill>
                <a:latin typeface="Amatic SC" charset="0"/>
                <a:cs typeface="Arial" charset="0"/>
                <a:sym typeface="Amatic SC" charset="0"/>
              </a:rPr>
              <a:t>(6)</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hape 158"/>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Parallelism (words, phrases, clauses)</a:t>
            </a:r>
          </a:p>
        </p:txBody>
      </p:sp>
      <p:sp>
        <p:nvSpPr>
          <p:cNvPr id="159" name="Shape 159"/>
          <p:cNvSpPr txBox="1">
            <a:spLocks noGrp="1"/>
          </p:cNvSpPr>
          <p:nvPr>
            <p:ph type="body" idx="1"/>
          </p:nvPr>
        </p:nvSpPr>
        <p:spPr>
          <a:xfrm>
            <a:off x="3111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u="sng" smtClean="0">
                <a:solidFill>
                  <a:srgbClr val="666666"/>
                </a:solidFill>
                <a:latin typeface="Source Code Pro" charset="0"/>
                <a:cs typeface="Arial" charset="0"/>
                <a:sym typeface="Source Code Pro" charset="0"/>
              </a:rPr>
              <a:t>DEFINITION</a:t>
            </a:r>
          </a:p>
          <a:p>
            <a:pPr eaLnBrk="1" hangingPunct="1">
              <a:lnSpc>
                <a:spcPct val="115000"/>
              </a:lnSpc>
              <a:spcBef>
                <a:spcPct val="0"/>
              </a:spcBef>
              <a:spcAft>
                <a:spcPts val="1600"/>
              </a:spcAft>
              <a:buClr>
                <a:srgbClr val="666666"/>
              </a:buClr>
              <a:buSzTx/>
              <a:buFont typeface="Source Code Pro" charset="0"/>
              <a:buNone/>
            </a:pPr>
            <a:endParaRPr lang="en-US" b="1" u="sng" smtClean="0">
              <a:solidFill>
                <a:srgbClr val="666666"/>
              </a:solidFill>
              <a:latin typeface="Source Code Pro" charset="0"/>
              <a:cs typeface="Arial" charset="0"/>
              <a:sym typeface="Source Code Pro" charset="0"/>
            </a:endParaRPr>
          </a:p>
          <a:p>
            <a:pPr eaLnBrk="1" hangingPunct="1">
              <a:lnSpc>
                <a:spcPct val="115000"/>
              </a:lnSpc>
              <a:spcBef>
                <a:spcPct val="0"/>
              </a:spcBef>
              <a:spcAft>
                <a:spcPts val="1600"/>
              </a:spcAft>
              <a:buClr>
                <a:srgbClr val="666666"/>
              </a:buClr>
              <a:buSzTx/>
              <a:buFont typeface="Source Code Pro" charset="0"/>
              <a:buNone/>
            </a:pPr>
            <a:r>
              <a:rPr lang="en-US" sz="1800" b="1" smtClean="0">
                <a:latin typeface="Source Code Pro" charset="0"/>
                <a:cs typeface="Arial" charset="0"/>
                <a:sym typeface="Source Code Pro" charset="0"/>
              </a:rPr>
              <a:t>The repetition of similar grammatical or syntactical patterns.</a:t>
            </a:r>
          </a:p>
        </p:txBody>
      </p:sp>
      <p:sp>
        <p:nvSpPr>
          <p:cNvPr id="160" name="Shape 160"/>
          <p:cNvSpPr txBox="1">
            <a:spLocks noGrp="1"/>
          </p:cNvSpPr>
          <p:nvPr>
            <p:ph type="body" idx="2"/>
          </p:nvPr>
        </p:nvSpPr>
        <p:spPr>
          <a:xfrm>
            <a:off x="48323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smtClean="0">
                <a:solidFill>
                  <a:srgbClr val="666666"/>
                </a:solidFill>
                <a:latin typeface="Source Code Pro" charset="0"/>
                <a:cs typeface="Arial" charset="0"/>
                <a:sym typeface="Source Code Pro" charset="0"/>
              </a:rPr>
              <a:t>WORDS</a:t>
            </a:r>
          </a:p>
          <a:p>
            <a:pPr eaLnBrk="1" hangingPunct="1">
              <a:lnSpc>
                <a:spcPct val="115000"/>
              </a:lnSpc>
              <a:spcBef>
                <a:spcPct val="0"/>
              </a:spcBef>
              <a:spcAft>
                <a:spcPts val="1600"/>
              </a:spcAft>
              <a:buClr>
                <a:srgbClr val="666666"/>
              </a:buClr>
              <a:buSzTx/>
              <a:buFont typeface="Source Code Pro" charset="0"/>
              <a:buNone/>
            </a:pPr>
            <a:r>
              <a:rPr lang="en-US" smtClean="0">
                <a:solidFill>
                  <a:srgbClr val="0000FF"/>
                </a:solidFill>
                <a:latin typeface="Source Code Pro" charset="0"/>
                <a:cs typeface="Arial" charset="0"/>
                <a:sym typeface="Source Code Pro" charset="0"/>
              </a:rPr>
              <a:t> </a:t>
            </a:r>
            <a:r>
              <a:rPr lang="en-US" sz="1600" b="1" smtClean="0">
                <a:solidFill>
                  <a:srgbClr val="0000FF"/>
                </a:solidFill>
                <a:latin typeface="Source Code Pro" charset="0"/>
                <a:cs typeface="Arial" charset="0"/>
                <a:sym typeface="Source Code Pro" charset="0"/>
              </a:rPr>
              <a:t>“Something must be done, and done speedily, and in this distress the wisest are tempted to adopt violent means, to proclaim martial law, corporal punishment, mechanical arrangement [...] and main strength.” </a:t>
            </a:r>
          </a:p>
          <a:p>
            <a:pPr eaLnBrk="1" hangingPunct="1">
              <a:lnSpc>
                <a:spcPct val="115000"/>
              </a:lnSpc>
              <a:spcBef>
                <a:spcPct val="0"/>
              </a:spcBef>
              <a:spcAft>
                <a:spcPts val="1600"/>
              </a:spcAft>
              <a:buClr>
                <a:srgbClr val="666666"/>
              </a:buClr>
              <a:buSzTx/>
              <a:buFont typeface="Source Code Pro" charset="0"/>
              <a:buNone/>
            </a:pPr>
            <a:r>
              <a:rPr lang="en-US" sz="1200" smtClean="0">
                <a:solidFill>
                  <a:srgbClr val="0000FF"/>
                </a:solidFill>
                <a:latin typeface="Source Code Pro" charset="0"/>
                <a:cs typeface="Arial" charset="0"/>
                <a:sym typeface="Source Code Pro" charset="0"/>
              </a:rPr>
              <a:t>(Ralph Waldo Emerson, from </a:t>
            </a:r>
            <a:r>
              <a:rPr lang="en-US" sz="1200" i="1" smtClean="0">
                <a:solidFill>
                  <a:srgbClr val="0000FF"/>
                </a:solidFill>
                <a:latin typeface="Source Code Pro" charset="0"/>
                <a:cs typeface="Arial" charset="0"/>
                <a:sym typeface="Source Code Pro" charset="0"/>
              </a:rPr>
              <a:t>Education</a:t>
            </a:r>
            <a:r>
              <a:rPr lang="en-US" sz="1200" smtClean="0">
                <a:solidFill>
                  <a:srgbClr val="0000FF"/>
                </a:solidFill>
                <a:latin typeface="Source Code Pro" charset="0"/>
                <a:cs typeface="Arial" charset="0"/>
                <a:sym typeface="Source Code Pro" charset="0"/>
              </a:rPr>
              <a:t>)</a:t>
            </a:r>
          </a:p>
          <a:p>
            <a:pPr eaLnBrk="1" hangingPunct="1">
              <a:lnSpc>
                <a:spcPct val="115000"/>
              </a:lnSpc>
              <a:spcBef>
                <a:spcPct val="0"/>
              </a:spcBef>
              <a:spcAft>
                <a:spcPts val="1600"/>
              </a:spcAft>
              <a:buClr>
                <a:srgbClr val="666666"/>
              </a:buClr>
              <a:buSzTx/>
              <a:buFont typeface="Source Code Pro" charset="0"/>
              <a:buNone/>
            </a:pPr>
            <a:endParaRPr lang="en-US" b="1" smtClean="0">
              <a:solidFill>
                <a:srgbClr val="666666"/>
              </a:solidFill>
              <a:latin typeface="Source Code Pro" charset="0"/>
              <a:cs typeface="Arial" charset="0"/>
              <a:sym typeface="Source Code Pro"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9"/>
                                        </p:tgtEl>
                                        <p:attrNameLst>
                                          <p:attrName>style.visibility</p:attrName>
                                        </p:attrNameLst>
                                      </p:cBhvr>
                                      <p:to>
                                        <p:strVal val="visible"/>
                                      </p:to>
                                    </p:set>
                                    <p:animEffect transition="in" filter="fade">
                                      <p:cBhvr>
                                        <p:cTn id="7" dur="1000"/>
                                        <p:tgtEl>
                                          <p:spTgt spid="15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0"/>
                                        </p:tgtEl>
                                        <p:attrNameLst>
                                          <p:attrName>style.visibility</p:attrName>
                                        </p:attrNameLst>
                                      </p:cBhvr>
                                      <p:to>
                                        <p:strVal val="visible"/>
                                      </p:to>
                                    </p:set>
                                    <p:animEffect transition="in" filter="fade">
                                      <p:cBhvr>
                                        <p:cTn id="12" dur="1000"/>
                                        <p:tgtEl>
                                          <p:spTgt spid="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hape 165"/>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Parallelism (words, phrases, clauses)</a:t>
            </a:r>
          </a:p>
        </p:txBody>
      </p:sp>
      <p:sp>
        <p:nvSpPr>
          <p:cNvPr id="166" name="Shape 166"/>
          <p:cNvSpPr txBox="1">
            <a:spLocks noGrp="1"/>
          </p:cNvSpPr>
          <p:nvPr>
            <p:ph type="body" idx="1"/>
          </p:nvPr>
        </p:nvSpPr>
        <p:spPr>
          <a:xfrm>
            <a:off x="3111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u="sng" smtClean="0">
                <a:solidFill>
                  <a:srgbClr val="666666"/>
                </a:solidFill>
                <a:latin typeface="Source Code Pro" charset="0"/>
                <a:cs typeface="Arial" charset="0"/>
                <a:sym typeface="Source Code Pro" charset="0"/>
              </a:rPr>
              <a:t>DEFINITION</a:t>
            </a:r>
          </a:p>
          <a:p>
            <a:pPr eaLnBrk="1" hangingPunct="1">
              <a:lnSpc>
                <a:spcPct val="115000"/>
              </a:lnSpc>
              <a:spcBef>
                <a:spcPct val="0"/>
              </a:spcBef>
              <a:spcAft>
                <a:spcPts val="1600"/>
              </a:spcAft>
              <a:buClr>
                <a:srgbClr val="666666"/>
              </a:buClr>
              <a:buSzTx/>
              <a:buFont typeface="Source Code Pro" charset="0"/>
              <a:buNone/>
            </a:pPr>
            <a:r>
              <a:rPr lang="en-US" sz="1200" b="1" smtClean="0">
                <a:latin typeface="Source Code Pro" charset="0"/>
                <a:cs typeface="Arial" charset="0"/>
                <a:sym typeface="Source Code Pro" charset="0"/>
              </a:rPr>
              <a:t>The repetition of similar grammatical or syntactical patterns.</a:t>
            </a:r>
          </a:p>
          <a:p>
            <a:pPr eaLnBrk="1" hangingPunct="1">
              <a:lnSpc>
                <a:spcPct val="115000"/>
              </a:lnSpc>
              <a:spcBef>
                <a:spcPct val="0"/>
              </a:spcBef>
              <a:spcAft>
                <a:spcPts val="1600"/>
              </a:spcAft>
              <a:buClr>
                <a:srgbClr val="666666"/>
              </a:buClr>
              <a:buSzTx/>
              <a:buFont typeface="Source Code Pro" charset="0"/>
              <a:buNone/>
            </a:pPr>
            <a:r>
              <a:rPr lang="en-US" sz="1800" b="1" smtClean="0">
                <a:latin typeface="Source Code Pro" charset="0"/>
                <a:cs typeface="Arial" charset="0"/>
                <a:sym typeface="Source Code Pro" charset="0"/>
              </a:rPr>
              <a:t>Phrase= more than a couple of words, but not a complete sentence</a:t>
            </a:r>
          </a:p>
        </p:txBody>
      </p:sp>
      <p:sp>
        <p:nvSpPr>
          <p:cNvPr id="167" name="Shape 167"/>
          <p:cNvSpPr txBox="1">
            <a:spLocks noGrp="1"/>
          </p:cNvSpPr>
          <p:nvPr>
            <p:ph type="body" idx="2"/>
          </p:nvPr>
        </p:nvSpPr>
        <p:spPr/>
        <p:txBody>
          <a:bodyPr>
            <a:noAutofit/>
          </a:bodyPr>
          <a:lstStyle/>
          <a:p>
            <a:pPr eaLnBrk="1" fontAlgn="auto" hangingPunct="1">
              <a:lnSpc>
                <a:spcPct val="115000"/>
              </a:lnSpc>
              <a:spcAft>
                <a:spcPts val="1600"/>
              </a:spcAft>
              <a:buClr>
                <a:schemeClr val="dk2"/>
              </a:buClr>
              <a:buFont typeface="Source Code Pro"/>
              <a:buNone/>
              <a:defRPr/>
            </a:pPr>
            <a:r>
              <a:rPr lang="en" b="1">
                <a:solidFill>
                  <a:srgbClr val="0000FF"/>
                </a:solidFill>
                <a:latin typeface="Source Code Pro"/>
                <a:ea typeface="Source Code Pro"/>
                <a:cs typeface="Source Code Pro"/>
                <a:sym typeface="Source Code Pro"/>
              </a:rPr>
              <a:t>PHRASES</a:t>
            </a:r>
          </a:p>
          <a:p>
            <a:pPr eaLnBrk="1" fontAlgn="auto" hangingPunct="1">
              <a:spcAft>
                <a:spcPts val="0"/>
              </a:spcAft>
              <a:buClr>
                <a:schemeClr val="dk2"/>
              </a:buClr>
              <a:buFont typeface="Source Code Pro"/>
              <a:buNone/>
              <a:defRPr/>
            </a:pPr>
            <a:r>
              <a:rPr lang="en" sz="1600" b="1">
                <a:solidFill>
                  <a:srgbClr val="0000FF"/>
                </a:solidFill>
                <a:highlight>
                  <a:srgbClr val="FFFFFF"/>
                </a:highlight>
                <a:latin typeface="Source Code Pro"/>
                <a:ea typeface="Source Code Pro"/>
                <a:cs typeface="Source Code Pro"/>
                <a:sym typeface="Source Code Pro"/>
              </a:rPr>
              <a:t>“My fellow citizens: I stand here today humbled by the task before us, grateful for the trust you have bestowed, mindful of the sacrifices borne by our ancestors.” </a:t>
            </a:r>
          </a:p>
          <a:p>
            <a:pPr eaLnBrk="1" fontAlgn="auto" hangingPunct="1">
              <a:spcAft>
                <a:spcPts val="0"/>
              </a:spcAft>
              <a:buClr>
                <a:schemeClr val="dk2"/>
              </a:buClr>
              <a:buFont typeface="Source Code Pro"/>
              <a:buNone/>
              <a:defRPr/>
            </a:pPr>
            <a:endParaRPr b="1">
              <a:solidFill>
                <a:srgbClr val="0000FF"/>
              </a:solidFill>
              <a:highlight>
                <a:srgbClr val="FFFFFF"/>
              </a:highlight>
              <a:latin typeface="Source Code Pro"/>
              <a:ea typeface="Source Code Pro"/>
              <a:cs typeface="Source Code Pro"/>
              <a:sym typeface="Source Code Pro"/>
            </a:endParaRPr>
          </a:p>
          <a:p>
            <a:pPr eaLnBrk="1" fontAlgn="auto" hangingPunct="1">
              <a:spcAft>
                <a:spcPts val="0"/>
              </a:spcAft>
              <a:buClr>
                <a:schemeClr val="dk2"/>
              </a:buClr>
              <a:buFont typeface="Source Code Pro"/>
              <a:buNone/>
              <a:defRPr/>
            </a:pPr>
            <a:r>
              <a:rPr lang="en" b="1">
                <a:solidFill>
                  <a:srgbClr val="0000FF"/>
                </a:solidFill>
                <a:highlight>
                  <a:srgbClr val="FFFFFF"/>
                </a:highlight>
                <a:latin typeface="Source Code Pro"/>
                <a:ea typeface="Source Code Pro"/>
                <a:cs typeface="Source Code Pro"/>
                <a:sym typeface="Source Code Pro"/>
              </a:rPr>
              <a:t>-Barack Obama</a:t>
            </a:r>
          </a:p>
          <a:p>
            <a:pPr eaLnBrk="1" fontAlgn="auto" hangingPunct="1">
              <a:lnSpc>
                <a:spcPct val="115000"/>
              </a:lnSpc>
              <a:spcAft>
                <a:spcPts val="1600"/>
              </a:spcAft>
              <a:buClr>
                <a:schemeClr val="dk2"/>
              </a:buClr>
              <a:buFont typeface="Source Code Pro"/>
              <a:buNone/>
              <a:defRPr/>
            </a:pPr>
            <a:endParaRPr>
              <a:solidFill>
                <a:schemeClr val="dk2"/>
              </a:solidFill>
              <a:latin typeface="Source Code Pro"/>
              <a:ea typeface="Source Code Pro"/>
              <a:cs typeface="Source Code Pro"/>
              <a:sym typeface="Source Code Pr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6"/>
                                        </p:tgtEl>
                                        <p:attrNameLst>
                                          <p:attrName>style.visibility</p:attrName>
                                        </p:attrNameLst>
                                      </p:cBhvr>
                                      <p:to>
                                        <p:strVal val="visible"/>
                                      </p:to>
                                    </p:set>
                                    <p:animEffect transition="in" filter="fade">
                                      <p:cBhvr>
                                        <p:cTn id="7" dur="1000"/>
                                        <p:tgtEl>
                                          <p:spTgt spid="16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7"/>
                                        </p:tgtEl>
                                        <p:attrNameLst>
                                          <p:attrName>style.visibility</p:attrName>
                                        </p:attrNameLst>
                                      </p:cBhvr>
                                      <p:to>
                                        <p:strVal val="visible"/>
                                      </p:to>
                                    </p:set>
                                    <p:animEffect transition="in" filter="fade">
                                      <p:cBhvr>
                                        <p:cTn id="12" dur="1000"/>
                                        <p:tgtEl>
                                          <p:spTgt spid="1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hape 172"/>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Parallelism (words, phrases, clauses)</a:t>
            </a:r>
          </a:p>
        </p:txBody>
      </p:sp>
      <p:sp>
        <p:nvSpPr>
          <p:cNvPr id="173" name="Shape 173"/>
          <p:cNvSpPr txBox="1">
            <a:spLocks noGrp="1"/>
          </p:cNvSpPr>
          <p:nvPr>
            <p:ph type="body" idx="1"/>
          </p:nvPr>
        </p:nvSpPr>
        <p:spPr>
          <a:xfrm>
            <a:off x="3111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u="sng" smtClean="0">
                <a:solidFill>
                  <a:srgbClr val="666666"/>
                </a:solidFill>
                <a:latin typeface="Source Code Pro" charset="0"/>
                <a:cs typeface="Arial" charset="0"/>
                <a:sym typeface="Source Code Pro" charset="0"/>
              </a:rPr>
              <a:t>DEFINITION</a:t>
            </a:r>
          </a:p>
          <a:p>
            <a:pPr eaLnBrk="1" hangingPunct="1">
              <a:lnSpc>
                <a:spcPct val="115000"/>
              </a:lnSpc>
              <a:spcBef>
                <a:spcPct val="0"/>
              </a:spcBef>
              <a:spcAft>
                <a:spcPts val="1600"/>
              </a:spcAft>
              <a:buClr>
                <a:srgbClr val="666666"/>
              </a:buClr>
              <a:buSzTx/>
              <a:buFont typeface="Source Code Pro" charset="0"/>
              <a:buNone/>
            </a:pPr>
            <a:r>
              <a:rPr lang="en-US" sz="1200" b="1" smtClean="0">
                <a:latin typeface="Source Code Pro" charset="0"/>
                <a:cs typeface="Arial" charset="0"/>
                <a:sym typeface="Source Code Pro" charset="0"/>
              </a:rPr>
              <a:t>The repetition of similar grammatical or syntactical patterns.</a:t>
            </a:r>
          </a:p>
          <a:p>
            <a:pPr eaLnBrk="1" hangingPunct="1">
              <a:lnSpc>
                <a:spcPct val="115000"/>
              </a:lnSpc>
              <a:spcBef>
                <a:spcPct val="0"/>
              </a:spcBef>
              <a:spcAft>
                <a:spcPts val="1600"/>
              </a:spcAft>
              <a:buClr>
                <a:srgbClr val="666666"/>
              </a:buClr>
              <a:buSzTx/>
              <a:buFont typeface="Source Code Pro" charset="0"/>
              <a:buNone/>
            </a:pPr>
            <a:endParaRPr lang="en-US" sz="1200" b="1" smtClean="0">
              <a:latin typeface="Source Code Pro" charset="0"/>
              <a:cs typeface="Arial" charset="0"/>
              <a:sym typeface="Source Code Pro" charset="0"/>
            </a:endParaRPr>
          </a:p>
          <a:p>
            <a:pPr eaLnBrk="1" hangingPunct="1">
              <a:lnSpc>
                <a:spcPct val="115000"/>
              </a:lnSpc>
              <a:spcBef>
                <a:spcPct val="0"/>
              </a:spcBef>
              <a:spcAft>
                <a:spcPts val="1600"/>
              </a:spcAft>
              <a:buClr>
                <a:srgbClr val="666666"/>
              </a:buClr>
              <a:buSzTx/>
              <a:buFont typeface="Source Code Pro" charset="0"/>
              <a:buNone/>
            </a:pPr>
            <a:r>
              <a:rPr lang="en-US" b="1" i="1" u="sng" smtClean="0">
                <a:latin typeface="Source Code Pro" charset="0"/>
                <a:cs typeface="Arial" charset="0"/>
                <a:sym typeface="Source Code Pro" charset="0"/>
              </a:rPr>
              <a:t>Whetstone’s Wacky Ways:</a:t>
            </a:r>
          </a:p>
          <a:p>
            <a:pPr eaLnBrk="1" hangingPunct="1">
              <a:lnSpc>
                <a:spcPct val="115000"/>
              </a:lnSpc>
              <a:spcBef>
                <a:spcPct val="0"/>
              </a:spcBef>
              <a:spcAft>
                <a:spcPts val="1600"/>
              </a:spcAft>
              <a:buClr>
                <a:srgbClr val="666666"/>
              </a:buClr>
              <a:buSzTx/>
              <a:buFont typeface="Source Code Pro" charset="0"/>
              <a:buNone/>
            </a:pPr>
            <a:r>
              <a:rPr lang="en-US" sz="1800" b="1" i="1" smtClean="0">
                <a:latin typeface="Source Code Pro" charset="0"/>
                <a:cs typeface="Arial" charset="0"/>
                <a:sym typeface="Source Code Pro" charset="0"/>
              </a:rPr>
              <a:t>C</a:t>
            </a:r>
            <a:r>
              <a:rPr lang="en-US" sz="1800" i="1" smtClean="0">
                <a:latin typeface="Source Code Pro" charset="0"/>
                <a:cs typeface="Arial" charset="0"/>
                <a:sym typeface="Source Code Pro" charset="0"/>
              </a:rPr>
              <a:t>lause= </a:t>
            </a:r>
            <a:r>
              <a:rPr lang="en-US" sz="1800" b="1" i="1" smtClean="0">
                <a:latin typeface="Source Code Pro" charset="0"/>
                <a:cs typeface="Arial" charset="0"/>
                <a:sym typeface="Source Code Pro" charset="0"/>
              </a:rPr>
              <a:t>C</a:t>
            </a:r>
            <a:r>
              <a:rPr lang="en-US" sz="1800" i="1" smtClean="0">
                <a:latin typeface="Source Code Pro" charset="0"/>
                <a:cs typeface="Arial" charset="0"/>
                <a:sym typeface="Source Code Pro" charset="0"/>
              </a:rPr>
              <a:t>omplete Sentence</a:t>
            </a:r>
          </a:p>
        </p:txBody>
      </p:sp>
      <p:sp>
        <p:nvSpPr>
          <p:cNvPr id="174" name="Shape 174"/>
          <p:cNvSpPr txBox="1">
            <a:spLocks noGrp="1"/>
          </p:cNvSpPr>
          <p:nvPr>
            <p:ph type="body" idx="2"/>
          </p:nvPr>
        </p:nvSpPr>
        <p:spPr>
          <a:xfrm>
            <a:off x="48323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u="sng" smtClean="0">
                <a:solidFill>
                  <a:srgbClr val="0000FF"/>
                </a:solidFill>
                <a:latin typeface="Source Code Pro" charset="0"/>
                <a:cs typeface="Arial" charset="0"/>
                <a:sym typeface="Source Code Pro" charset="0"/>
              </a:rPr>
              <a:t>CLAUSES</a:t>
            </a:r>
          </a:p>
          <a:p>
            <a:pPr eaLnBrk="1" hangingPunct="1">
              <a:lnSpc>
                <a:spcPct val="115000"/>
              </a:lnSpc>
              <a:spcBef>
                <a:spcPct val="0"/>
              </a:spcBef>
              <a:spcAft>
                <a:spcPts val="1600"/>
              </a:spcAft>
              <a:buClr>
                <a:srgbClr val="666666"/>
              </a:buClr>
              <a:buSzTx/>
              <a:buFont typeface="Source Code Pro" charset="0"/>
              <a:buNone/>
            </a:pPr>
            <a:r>
              <a:rPr lang="en-US" sz="1800" b="1" smtClean="0">
                <a:solidFill>
                  <a:srgbClr val="0000FF"/>
                </a:solidFill>
                <a:latin typeface="Source Code Pro" charset="0"/>
                <a:cs typeface="Arial" charset="0"/>
                <a:sym typeface="Source Code Pro" charset="0"/>
              </a:rPr>
              <a:t>In college, </a:t>
            </a:r>
            <a:r>
              <a:rPr lang="en-US" sz="1800" b="1" u="sng" smtClean="0">
                <a:solidFill>
                  <a:srgbClr val="0000FF"/>
                </a:solidFill>
                <a:latin typeface="Source Code Pro" charset="0"/>
                <a:cs typeface="Arial" charset="0"/>
                <a:sym typeface="Source Code Pro" charset="0"/>
              </a:rPr>
              <a:t>he ran</a:t>
            </a:r>
            <a:r>
              <a:rPr lang="en-US" sz="1800" b="1" smtClean="0">
                <a:solidFill>
                  <a:srgbClr val="0000FF"/>
                </a:solidFill>
                <a:latin typeface="Source Code Pro" charset="0"/>
                <a:cs typeface="Arial" charset="0"/>
                <a:sym typeface="Source Code Pro" charset="0"/>
              </a:rPr>
              <a:t> a laundry service, </a:t>
            </a:r>
            <a:r>
              <a:rPr lang="en-US" sz="1800" b="1" u="sng" smtClean="0">
                <a:solidFill>
                  <a:srgbClr val="0000FF"/>
                </a:solidFill>
                <a:latin typeface="Source Code Pro" charset="0"/>
                <a:cs typeface="Arial" charset="0"/>
                <a:sym typeface="Source Code Pro" charset="0"/>
              </a:rPr>
              <a:t>he organized</a:t>
            </a:r>
            <a:r>
              <a:rPr lang="en-US" sz="1800" b="1" smtClean="0">
                <a:solidFill>
                  <a:srgbClr val="0000FF"/>
                </a:solidFill>
                <a:latin typeface="Source Code Pro" charset="0"/>
                <a:cs typeface="Arial" charset="0"/>
                <a:sym typeface="Source Code Pro" charset="0"/>
              </a:rPr>
              <a:t> student charter flights to Europe, </a:t>
            </a:r>
            <a:r>
              <a:rPr lang="en-US" sz="1800" b="1" u="sng" smtClean="0">
                <a:solidFill>
                  <a:srgbClr val="0000FF"/>
                </a:solidFill>
                <a:latin typeface="Source Code Pro" charset="0"/>
                <a:cs typeface="Arial" charset="0"/>
                <a:sym typeface="Source Code Pro" charset="0"/>
              </a:rPr>
              <a:t>he went</a:t>
            </a:r>
            <a:r>
              <a:rPr lang="en-US" sz="1800" b="1" smtClean="0">
                <a:solidFill>
                  <a:srgbClr val="0000FF"/>
                </a:solidFill>
                <a:latin typeface="Source Code Pro" charset="0"/>
                <a:cs typeface="Arial" charset="0"/>
                <a:sym typeface="Source Code Pro" charset="0"/>
              </a:rPr>
              <a:t> to see basketball games with his friends, and </a:t>
            </a:r>
            <a:r>
              <a:rPr lang="en-US" sz="1800" b="1" u="sng" smtClean="0">
                <a:solidFill>
                  <a:srgbClr val="0000FF"/>
                </a:solidFill>
                <a:latin typeface="Source Code Pro" charset="0"/>
                <a:cs typeface="Arial" charset="0"/>
                <a:sym typeface="Source Code Pro" charset="0"/>
              </a:rPr>
              <a:t>he went </a:t>
            </a:r>
            <a:r>
              <a:rPr lang="en-US" sz="1800" b="1" smtClean="0">
                <a:solidFill>
                  <a:srgbClr val="0000FF"/>
                </a:solidFill>
                <a:latin typeface="Source Code Pro" charset="0"/>
                <a:cs typeface="Arial" charset="0"/>
                <a:sym typeface="Source Code Pro" charset="0"/>
              </a:rPr>
              <a:t>to business school in New York.</a:t>
            </a:r>
          </a:p>
          <a:p>
            <a:pPr eaLnBrk="1" hangingPunct="1">
              <a:lnSpc>
                <a:spcPct val="115000"/>
              </a:lnSpc>
              <a:spcBef>
                <a:spcPct val="0"/>
              </a:spcBef>
              <a:spcAft>
                <a:spcPts val="1600"/>
              </a:spcAft>
              <a:buClr>
                <a:srgbClr val="666666"/>
              </a:buClr>
              <a:buSzTx/>
              <a:buFont typeface="Source Code Pro" charset="0"/>
              <a:buNone/>
            </a:pPr>
            <a:r>
              <a:rPr lang="en-US" b="1" smtClean="0">
                <a:solidFill>
                  <a:srgbClr val="0000FF"/>
                </a:solidFill>
                <a:latin typeface="Source Code Pro" charset="0"/>
                <a:cs typeface="Arial" charset="0"/>
                <a:sym typeface="Source Code Pro" charset="0"/>
              </a:rPr>
              <a:t>(Malcolm Gladwell, </a:t>
            </a:r>
            <a:r>
              <a:rPr lang="en-US" b="1" i="1" smtClean="0">
                <a:solidFill>
                  <a:srgbClr val="0000FF"/>
                </a:solidFill>
                <a:latin typeface="Source Code Pro" charset="0"/>
                <a:cs typeface="Arial" charset="0"/>
                <a:sym typeface="Source Code Pro" charset="0"/>
              </a:rPr>
              <a:t>David and Goliath)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3"/>
                                        </p:tgtEl>
                                        <p:attrNameLst>
                                          <p:attrName>style.visibility</p:attrName>
                                        </p:attrNameLst>
                                      </p:cBhvr>
                                      <p:to>
                                        <p:strVal val="visible"/>
                                      </p:to>
                                    </p:set>
                                    <p:animEffect transition="in" filter="fade">
                                      <p:cBhvr>
                                        <p:cTn id="7" dur="1000"/>
                                        <p:tgtEl>
                                          <p:spTgt spid="17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4"/>
                                        </p:tgtEl>
                                        <p:attrNameLst>
                                          <p:attrName>style.visibility</p:attrName>
                                        </p:attrNameLst>
                                      </p:cBhvr>
                                      <p:to>
                                        <p:strVal val="visible"/>
                                      </p:to>
                                    </p:set>
                                    <p:animEffect transition="in" filter="fade">
                                      <p:cBhvr>
                                        <p:cTn id="12" dur="1000"/>
                                        <p:tgtEl>
                                          <p:spTgt spid="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hape 62"/>
          <p:cNvSpPr txBox="1">
            <a:spLocks noGrp="1"/>
          </p:cNvSpPr>
          <p:nvPr>
            <p:ph type="title"/>
          </p:nvPr>
        </p:nvSpPr>
        <p:spPr>
          <a:xfrm>
            <a:off x="265113" y="1081088"/>
            <a:ext cx="4044950" cy="1711325"/>
          </a:xfrm>
        </p:spPr>
        <p:txBody>
          <a:bodyPr/>
          <a:lstStyle/>
          <a:p>
            <a:pPr algn="l" eaLnBrk="1" hangingPunct="1">
              <a:spcBef>
                <a:spcPct val="0"/>
              </a:spcBef>
              <a:buClr>
                <a:schemeClr val="accent1"/>
              </a:buClr>
              <a:buSzTx/>
              <a:buFont typeface="Amatic SC" charset="0"/>
              <a:buNone/>
            </a:pPr>
            <a:r>
              <a:rPr lang="en-US" b="1" smtClean="0">
                <a:solidFill>
                  <a:schemeClr val="accent1"/>
                </a:solidFill>
                <a:latin typeface="Amatic SC" charset="0"/>
                <a:cs typeface="Arial" charset="0"/>
                <a:sym typeface="Amatic SC" charset="0"/>
              </a:rPr>
              <a:t>	RHETORICAL VOCAB</a:t>
            </a:r>
          </a:p>
        </p:txBody>
      </p:sp>
      <p:sp>
        <p:nvSpPr>
          <p:cNvPr id="16386" name="Shape 63"/>
          <p:cNvSpPr txBox="1">
            <a:spLocks noGrp="1"/>
          </p:cNvSpPr>
          <p:nvPr>
            <p:ph type="subTitle" idx="1"/>
          </p:nvPr>
        </p:nvSpPr>
        <p:spPr>
          <a:xfrm>
            <a:off x="265113" y="2844800"/>
            <a:ext cx="4044950" cy="1346200"/>
          </a:xfrm>
        </p:spPr>
        <p:txBody>
          <a:bodyPr/>
          <a:lstStyle/>
          <a:p>
            <a:pPr eaLnBrk="1" hangingPunct="1">
              <a:spcBef>
                <a:spcPct val="0"/>
              </a:spcBef>
              <a:spcAft>
                <a:spcPct val="0"/>
              </a:spcAft>
              <a:buClr>
                <a:srgbClr val="666666"/>
              </a:buClr>
              <a:buFont typeface="Source Code Pro" charset="0"/>
              <a:buNone/>
            </a:pPr>
            <a:r>
              <a:rPr lang="en-US" sz="1800" smtClean="0">
                <a:solidFill>
                  <a:srgbClr val="666666"/>
                </a:solidFill>
                <a:latin typeface="Source Code Pro" charset="0"/>
                <a:cs typeface="Arial" charset="0"/>
                <a:sym typeface="Source Code Pro" charset="0"/>
              </a:rPr>
              <a:t>FOLDABLE SETUP</a:t>
            </a:r>
          </a:p>
        </p:txBody>
      </p:sp>
      <p:sp>
        <p:nvSpPr>
          <p:cNvPr id="16387" name="Shape 64"/>
          <p:cNvSpPr txBox="1">
            <a:spLocks noGrp="1"/>
          </p:cNvSpPr>
          <p:nvPr>
            <p:ph type="body" idx="2"/>
          </p:nvPr>
        </p:nvSpPr>
        <p:spPr>
          <a:xfrm>
            <a:off x="4938713" y="723900"/>
            <a:ext cx="3838575" cy="3695700"/>
          </a:xfrm>
        </p:spPr>
        <p:txBody>
          <a:bodyPr/>
          <a:lstStyle/>
          <a:p>
            <a:pPr algn="ctr" eaLnBrk="1" hangingPunct="1">
              <a:lnSpc>
                <a:spcPct val="115000"/>
              </a:lnSpc>
              <a:spcBef>
                <a:spcPct val="0"/>
              </a:spcBef>
              <a:spcAft>
                <a:spcPts val="1600"/>
              </a:spcAft>
              <a:buFont typeface="Source Code Pro" charset="0"/>
              <a:buNone/>
            </a:pPr>
            <a:r>
              <a:rPr lang="en-US" sz="1800" smtClean="0">
                <a:latin typeface="Source Code Pro" charset="0"/>
                <a:cs typeface="Arial" charset="0"/>
                <a:sym typeface="Source Code Pro" charset="0"/>
              </a:rPr>
              <a:t>INTERRUPTION (2)</a:t>
            </a:r>
          </a:p>
          <a:p>
            <a:pPr algn="ctr" eaLnBrk="1" hangingPunct="1">
              <a:lnSpc>
                <a:spcPct val="115000"/>
              </a:lnSpc>
              <a:spcBef>
                <a:spcPct val="0"/>
              </a:spcBef>
              <a:spcAft>
                <a:spcPts val="1600"/>
              </a:spcAft>
              <a:buFont typeface="Source Code Pro" charset="0"/>
              <a:buNone/>
            </a:pPr>
            <a:r>
              <a:rPr lang="en-US" sz="1800" smtClean="0">
                <a:latin typeface="Source Code Pro" charset="0"/>
                <a:cs typeface="Arial" charset="0"/>
                <a:sym typeface="Source Code Pro" charset="0"/>
              </a:rPr>
              <a:t>OMISSION (2)</a:t>
            </a:r>
          </a:p>
          <a:p>
            <a:pPr algn="ctr" eaLnBrk="1" hangingPunct="1">
              <a:lnSpc>
                <a:spcPct val="115000"/>
              </a:lnSpc>
              <a:spcBef>
                <a:spcPct val="0"/>
              </a:spcBef>
              <a:spcAft>
                <a:spcPts val="1600"/>
              </a:spcAft>
              <a:buFont typeface="Source Code Pro" charset="0"/>
              <a:buNone/>
            </a:pPr>
            <a:r>
              <a:rPr lang="en-US" sz="1800" smtClean="0">
                <a:latin typeface="Source Code Pro" charset="0"/>
                <a:cs typeface="Arial" charset="0"/>
                <a:sym typeface="Source Code Pro" charset="0"/>
              </a:rPr>
              <a:t>REPETITION (5)</a:t>
            </a:r>
          </a:p>
          <a:p>
            <a:pPr algn="ctr" eaLnBrk="1" hangingPunct="1">
              <a:lnSpc>
                <a:spcPct val="115000"/>
              </a:lnSpc>
              <a:spcBef>
                <a:spcPct val="0"/>
              </a:spcBef>
              <a:spcAft>
                <a:spcPts val="1600"/>
              </a:spcAft>
              <a:buFont typeface="Source Code Pro" charset="0"/>
              <a:buNone/>
            </a:pPr>
            <a:r>
              <a:rPr lang="en-US" sz="1800" smtClean="0">
                <a:latin typeface="Source Code Pro" charset="0"/>
                <a:cs typeface="Arial" charset="0"/>
                <a:sym typeface="Source Code Pro" charset="0"/>
              </a:rPr>
              <a:t>BALANCE (6)</a:t>
            </a:r>
          </a:p>
          <a:p>
            <a:pPr algn="ctr" eaLnBrk="1" hangingPunct="1">
              <a:lnSpc>
                <a:spcPct val="115000"/>
              </a:lnSpc>
              <a:spcBef>
                <a:spcPct val="0"/>
              </a:spcBef>
              <a:spcAft>
                <a:spcPts val="1600"/>
              </a:spcAft>
              <a:buFont typeface="Source Code Pro" charset="0"/>
              <a:buNone/>
            </a:pPr>
            <a:r>
              <a:rPr lang="en-US" sz="1800" smtClean="0">
                <a:latin typeface="Source Code Pro" charset="0"/>
                <a:cs typeface="Arial" charset="0"/>
                <a:sym typeface="Source Code Pro" charset="0"/>
              </a:rPr>
              <a:t>COMPARISON (7)</a:t>
            </a:r>
          </a:p>
          <a:p>
            <a:pPr algn="ctr" eaLnBrk="1" hangingPunct="1">
              <a:lnSpc>
                <a:spcPct val="115000"/>
              </a:lnSpc>
              <a:spcBef>
                <a:spcPct val="0"/>
              </a:spcBef>
              <a:spcAft>
                <a:spcPts val="1600"/>
              </a:spcAft>
              <a:buFont typeface="Source Code Pro" charset="0"/>
              <a:buNone/>
            </a:pPr>
            <a:r>
              <a:rPr lang="en-US" sz="1800" smtClean="0">
                <a:latin typeface="Source Code Pro" charset="0"/>
                <a:cs typeface="Arial" charset="0"/>
                <a:sym typeface="Source Code Pro" charset="0"/>
              </a:rPr>
              <a:t>WORD PLAY (14)</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hape 179"/>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Antithesis </a:t>
            </a:r>
          </a:p>
        </p:txBody>
      </p:sp>
      <p:sp>
        <p:nvSpPr>
          <p:cNvPr id="180" name="Shape 180"/>
          <p:cNvSpPr txBox="1">
            <a:spLocks noGrp="1"/>
          </p:cNvSpPr>
          <p:nvPr>
            <p:ph type="body" idx="1"/>
          </p:nvPr>
        </p:nvSpPr>
        <p:spPr>
          <a:xfrm>
            <a:off x="3111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u="sng" smtClean="0">
                <a:solidFill>
                  <a:srgbClr val="666666"/>
                </a:solidFill>
                <a:latin typeface="Source Code Pro" charset="0"/>
                <a:cs typeface="Arial" charset="0"/>
                <a:sym typeface="Source Code Pro" charset="0"/>
              </a:rPr>
              <a:t>DEFINITION</a:t>
            </a:r>
          </a:p>
          <a:p>
            <a:pPr eaLnBrk="1" hangingPunct="1">
              <a:lnSpc>
                <a:spcPct val="115000"/>
              </a:lnSpc>
              <a:spcBef>
                <a:spcPct val="0"/>
              </a:spcBef>
              <a:buClr>
                <a:srgbClr val="666666"/>
              </a:buClr>
              <a:buSzTx/>
              <a:buFont typeface="Source Code Pro" charset="0"/>
              <a:buNone/>
            </a:pPr>
            <a:r>
              <a:rPr lang="en-US" sz="1800" b="1" smtClean="0">
                <a:latin typeface="Source Code Pro" charset="0"/>
                <a:cs typeface="Arial" charset="0"/>
                <a:sym typeface="Source Code Pro" charset="0"/>
              </a:rPr>
              <a:t>Parallel structure that juxtaposes contrasting ideas</a:t>
            </a:r>
          </a:p>
          <a:p>
            <a:pPr eaLnBrk="1" hangingPunct="1">
              <a:lnSpc>
                <a:spcPct val="115000"/>
              </a:lnSpc>
              <a:spcBef>
                <a:spcPct val="0"/>
              </a:spcBef>
              <a:buClr>
                <a:srgbClr val="666666"/>
              </a:buClr>
              <a:buSzTx/>
              <a:buFont typeface="Source Code Pro" charset="0"/>
              <a:buNone/>
            </a:pPr>
            <a:endParaRPr lang="en-US" sz="1800" smtClean="0">
              <a:latin typeface="Source Code Pro" charset="0"/>
              <a:cs typeface="Arial" charset="0"/>
              <a:sym typeface="Source Code Pro" charset="0"/>
            </a:endParaRPr>
          </a:p>
          <a:p>
            <a:pPr eaLnBrk="1" hangingPunct="1">
              <a:lnSpc>
                <a:spcPct val="115000"/>
              </a:lnSpc>
              <a:spcBef>
                <a:spcPct val="0"/>
              </a:spcBef>
              <a:buClr>
                <a:srgbClr val="666666"/>
              </a:buClr>
              <a:buSzTx/>
              <a:buFont typeface="Source Code Pro" charset="0"/>
              <a:buNone/>
            </a:pPr>
            <a:r>
              <a:rPr lang="en-US" sz="1800" i="1" smtClean="0">
                <a:latin typeface="Source Code Pro" charset="0"/>
                <a:cs typeface="Arial" charset="0"/>
                <a:sym typeface="Source Code Pro" charset="0"/>
              </a:rPr>
              <a:t>Words:</a:t>
            </a:r>
          </a:p>
          <a:p>
            <a:pPr eaLnBrk="1" hangingPunct="1">
              <a:lnSpc>
                <a:spcPct val="115000"/>
              </a:lnSpc>
              <a:spcBef>
                <a:spcPct val="0"/>
              </a:spcBef>
              <a:buClr>
                <a:srgbClr val="666666"/>
              </a:buClr>
              <a:buSzTx/>
              <a:buFont typeface="Source Code Pro" charset="0"/>
              <a:buNone/>
            </a:pPr>
            <a:r>
              <a:rPr lang="en-US" sz="1800" i="1" smtClean="0">
                <a:latin typeface="Source Code Pro" charset="0"/>
                <a:cs typeface="Arial" charset="0"/>
                <a:sym typeface="Source Code Pro" charset="0"/>
              </a:rPr>
              <a:t>"Engaged yet detached"</a:t>
            </a:r>
          </a:p>
          <a:p>
            <a:pPr eaLnBrk="1" hangingPunct="1">
              <a:lnSpc>
                <a:spcPct val="115000"/>
              </a:lnSpc>
              <a:spcBef>
                <a:spcPct val="0"/>
              </a:spcBef>
              <a:spcAft>
                <a:spcPts val="1600"/>
              </a:spcAft>
              <a:buClr>
                <a:srgbClr val="666666"/>
              </a:buClr>
              <a:buSzTx/>
              <a:buFont typeface="Source Code Pro" charset="0"/>
              <a:buNone/>
            </a:pPr>
            <a:endParaRPr lang="en-US" b="1" u="sng" smtClean="0">
              <a:solidFill>
                <a:srgbClr val="666666"/>
              </a:solidFill>
              <a:latin typeface="Source Code Pro" charset="0"/>
              <a:cs typeface="Arial" charset="0"/>
              <a:sym typeface="Source Code Pro" charset="0"/>
            </a:endParaRPr>
          </a:p>
        </p:txBody>
      </p:sp>
      <p:sp>
        <p:nvSpPr>
          <p:cNvPr id="181" name="Shape 181"/>
          <p:cNvSpPr txBox="1">
            <a:spLocks noGrp="1"/>
          </p:cNvSpPr>
          <p:nvPr>
            <p:ph type="body" idx="2"/>
          </p:nvPr>
        </p:nvSpPr>
        <p:spPr>
          <a:xfrm>
            <a:off x="4311650" y="1093788"/>
            <a:ext cx="4713288" cy="3857625"/>
          </a:xfrm>
        </p:spPr>
        <p:txBody>
          <a:bodyPr/>
          <a:lstStyle/>
          <a:p>
            <a:pPr eaLnBrk="1" hangingPunct="1">
              <a:lnSpc>
                <a:spcPct val="115000"/>
              </a:lnSpc>
              <a:spcBef>
                <a:spcPct val="0"/>
              </a:spcBef>
              <a:spcAft>
                <a:spcPts val="1600"/>
              </a:spcAft>
              <a:buClr>
                <a:srgbClr val="666666"/>
              </a:buClr>
              <a:buSzTx/>
              <a:buFont typeface="Source Code Pro" charset="0"/>
              <a:buNone/>
            </a:pPr>
            <a:r>
              <a:rPr lang="en-US" b="1" smtClean="0">
                <a:solidFill>
                  <a:srgbClr val="0000FF"/>
                </a:solidFill>
                <a:latin typeface="Source Code Pro" charset="0"/>
                <a:cs typeface="Arial" charset="0"/>
                <a:sym typeface="Source Code Pro" charset="0"/>
              </a:rPr>
              <a:t>“Instead of a macho, trigger-happy man our culture has perversely wanted him to be, the cowboy is more apt to be convivial, quirky, and soft-hearted.” </a:t>
            </a:r>
          </a:p>
          <a:p>
            <a:pPr eaLnBrk="1" hangingPunct="1">
              <a:lnSpc>
                <a:spcPct val="115000"/>
              </a:lnSpc>
              <a:spcBef>
                <a:spcPct val="0"/>
              </a:spcBef>
              <a:spcAft>
                <a:spcPts val="1600"/>
              </a:spcAft>
              <a:buClr>
                <a:srgbClr val="666666"/>
              </a:buClr>
              <a:buSzTx/>
              <a:buFont typeface="Source Code Pro" charset="0"/>
              <a:buNone/>
            </a:pPr>
            <a:r>
              <a:rPr lang="en-US" b="1" smtClean="0">
                <a:solidFill>
                  <a:srgbClr val="0000FF"/>
                </a:solidFill>
                <a:latin typeface="Source Code Pro" charset="0"/>
                <a:cs typeface="Arial" charset="0"/>
                <a:sym typeface="Source Code Pro" charset="0"/>
              </a:rPr>
              <a:t>(Gretel Ehrlich, “About Men”)</a:t>
            </a:r>
          </a:p>
          <a:p>
            <a:pPr eaLnBrk="1" hangingPunct="1">
              <a:lnSpc>
                <a:spcPct val="115000"/>
              </a:lnSpc>
              <a:spcBef>
                <a:spcPct val="0"/>
              </a:spcBef>
              <a:spcAft>
                <a:spcPts val="1600"/>
              </a:spcAft>
              <a:buClr>
                <a:srgbClr val="666666"/>
              </a:buClr>
              <a:buSzTx/>
              <a:buFont typeface="Source Code Pro" charset="0"/>
              <a:buNone/>
            </a:pPr>
            <a:endParaRPr lang="en-US" b="1" smtClean="0">
              <a:solidFill>
                <a:srgbClr val="0000FF"/>
              </a:solidFill>
              <a:latin typeface="Source Code Pro" charset="0"/>
              <a:cs typeface="Arial" charset="0"/>
              <a:sym typeface="Source Code Pro" charset="0"/>
            </a:endParaRPr>
          </a:p>
          <a:p>
            <a:pPr eaLnBrk="1" hangingPunct="1">
              <a:lnSpc>
                <a:spcPct val="115000"/>
              </a:lnSpc>
              <a:spcBef>
                <a:spcPct val="0"/>
              </a:spcBef>
              <a:spcAft>
                <a:spcPts val="1600"/>
              </a:spcAft>
              <a:buClr>
                <a:srgbClr val="666666"/>
              </a:buClr>
              <a:buSzTx/>
              <a:buFont typeface="Source Code Pro" charset="0"/>
              <a:buNone/>
            </a:pPr>
            <a:r>
              <a:rPr lang="en-US" b="1" smtClean="0">
                <a:solidFill>
                  <a:srgbClr val="980000"/>
                </a:solidFill>
                <a:latin typeface="Source Code Pro" charset="0"/>
                <a:cs typeface="Arial" charset="0"/>
                <a:sym typeface="Source Code Pro" charset="0"/>
              </a:rPr>
              <a:t>“We shall support any friend, oppose any foe”</a:t>
            </a:r>
          </a:p>
          <a:p>
            <a:pPr eaLnBrk="1" hangingPunct="1">
              <a:lnSpc>
                <a:spcPct val="115000"/>
              </a:lnSpc>
              <a:spcBef>
                <a:spcPct val="0"/>
              </a:spcBef>
              <a:spcAft>
                <a:spcPts val="1600"/>
              </a:spcAft>
              <a:buClr>
                <a:srgbClr val="666666"/>
              </a:buClr>
              <a:buSzTx/>
              <a:buFont typeface="Source Code Pro" charset="0"/>
              <a:buNone/>
            </a:pPr>
            <a:r>
              <a:rPr lang="en-US" b="1" smtClean="0">
                <a:solidFill>
                  <a:srgbClr val="980000"/>
                </a:solidFill>
                <a:latin typeface="Source Code Pro" charset="0"/>
                <a:cs typeface="Arial" charset="0"/>
                <a:sym typeface="Source Code Pro" charset="0"/>
              </a:rPr>
              <a:t>(JFK Inauguration Speech)</a:t>
            </a:r>
          </a:p>
          <a:p>
            <a:pPr eaLnBrk="1" hangingPunct="1">
              <a:lnSpc>
                <a:spcPct val="115000"/>
              </a:lnSpc>
              <a:spcBef>
                <a:spcPct val="0"/>
              </a:spcBef>
              <a:spcAft>
                <a:spcPts val="1600"/>
              </a:spcAft>
              <a:buClr>
                <a:srgbClr val="666666"/>
              </a:buClr>
              <a:buSzTx/>
              <a:buFont typeface="Source Code Pro" charset="0"/>
              <a:buNone/>
            </a:pPr>
            <a:endParaRPr lang="en-US" smtClean="0">
              <a:solidFill>
                <a:srgbClr val="666666"/>
              </a:solidFill>
              <a:latin typeface="Source Code Pro" charset="0"/>
              <a:cs typeface="Arial" charset="0"/>
              <a:sym typeface="Source Code Pro"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0"/>
                                        </p:tgtEl>
                                        <p:attrNameLst>
                                          <p:attrName>style.visibility</p:attrName>
                                        </p:attrNameLst>
                                      </p:cBhvr>
                                      <p:to>
                                        <p:strVal val="visible"/>
                                      </p:to>
                                    </p:set>
                                    <p:animEffect transition="in" filter="fade">
                                      <p:cBhvr>
                                        <p:cTn id="7" dur="1000"/>
                                        <p:tgtEl>
                                          <p:spTgt spid="18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0"/>
                                        </p:tgtEl>
                                        <p:attrNameLst>
                                          <p:attrName>style.visibility</p:attrName>
                                        </p:attrNameLst>
                                      </p:cBhvr>
                                      <p:to>
                                        <p:strVal val="visible"/>
                                      </p:to>
                                    </p:set>
                                    <p:animEffect transition="in" filter="fade">
                                      <p:cBhvr>
                                        <p:cTn id="12" dur="1000"/>
                                        <p:tgtEl>
                                          <p:spTgt spid="18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1"/>
                                        </p:tgtEl>
                                        <p:attrNameLst>
                                          <p:attrName>style.visibility</p:attrName>
                                        </p:attrNameLst>
                                      </p:cBhvr>
                                      <p:to>
                                        <p:strVal val="visible"/>
                                      </p:to>
                                    </p:set>
                                    <p:animEffect transition="in" filter="fade">
                                      <p:cBhvr>
                                        <p:cTn id="17" dur="1000"/>
                                        <p:tgtEl>
                                          <p:spTgt spid="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hape 186"/>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Zeugma</a:t>
            </a:r>
          </a:p>
        </p:txBody>
      </p:sp>
      <p:sp>
        <p:nvSpPr>
          <p:cNvPr id="187" name="Shape 187"/>
          <p:cNvSpPr txBox="1">
            <a:spLocks noGrp="1"/>
          </p:cNvSpPr>
          <p:nvPr>
            <p:ph type="body" idx="1"/>
          </p:nvPr>
        </p:nvSpPr>
        <p:spPr>
          <a:xfrm>
            <a:off x="3111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u="sng" smtClean="0">
                <a:solidFill>
                  <a:srgbClr val="666666"/>
                </a:solidFill>
                <a:latin typeface="Source Code Pro" charset="0"/>
                <a:cs typeface="Arial" charset="0"/>
                <a:sym typeface="Source Code Pro" charset="0"/>
              </a:rPr>
              <a:t>DEFINITION</a:t>
            </a:r>
          </a:p>
          <a:p>
            <a:pPr eaLnBrk="1" hangingPunct="1">
              <a:lnSpc>
                <a:spcPct val="115000"/>
              </a:lnSpc>
              <a:spcBef>
                <a:spcPct val="0"/>
              </a:spcBef>
              <a:spcAft>
                <a:spcPts val="1600"/>
              </a:spcAft>
              <a:buClr>
                <a:srgbClr val="666666"/>
              </a:buClr>
              <a:buSzTx/>
              <a:buFont typeface="Source Code Pro" charset="0"/>
              <a:buNone/>
            </a:pPr>
            <a:r>
              <a:rPr lang="en-US" sz="1800" b="1" smtClean="0">
                <a:latin typeface="Source Code Pro" charset="0"/>
                <a:cs typeface="Arial" charset="0"/>
                <a:sym typeface="Source Code Pro" charset="0"/>
              </a:rPr>
              <a:t>A figure in which more than one item in a sentence is governed by a single word, usually a verb.</a:t>
            </a:r>
          </a:p>
          <a:p>
            <a:pPr eaLnBrk="1" hangingPunct="1">
              <a:lnSpc>
                <a:spcPct val="115000"/>
              </a:lnSpc>
              <a:spcBef>
                <a:spcPct val="0"/>
              </a:spcBef>
              <a:spcAft>
                <a:spcPts val="1600"/>
              </a:spcAft>
              <a:buClr>
                <a:srgbClr val="666666"/>
              </a:buClr>
              <a:buSzTx/>
              <a:buFont typeface="Source Code Pro" charset="0"/>
              <a:buNone/>
            </a:pPr>
            <a:endParaRPr lang="en-US" b="1" u="sng" smtClean="0">
              <a:solidFill>
                <a:srgbClr val="666666"/>
              </a:solidFill>
              <a:latin typeface="Source Code Pro" charset="0"/>
              <a:cs typeface="Arial" charset="0"/>
              <a:sym typeface="Source Code Pro" charset="0"/>
            </a:endParaRPr>
          </a:p>
        </p:txBody>
      </p:sp>
      <p:sp>
        <p:nvSpPr>
          <p:cNvPr id="188" name="Shape 188"/>
          <p:cNvSpPr txBox="1">
            <a:spLocks noGrp="1"/>
          </p:cNvSpPr>
          <p:nvPr>
            <p:ph type="body" idx="2"/>
          </p:nvPr>
        </p:nvSpPr>
        <p:spPr>
          <a:xfrm>
            <a:off x="48323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sz="1800" b="1" smtClean="0">
                <a:solidFill>
                  <a:srgbClr val="0000FF"/>
                </a:solidFill>
                <a:latin typeface="Source Code Pro" charset="0"/>
                <a:cs typeface="Arial" charset="0"/>
                <a:sym typeface="Source Code Pro" charset="0"/>
              </a:rPr>
              <a:t>“She looked at the object with suspicion and a magnifying glass” </a:t>
            </a:r>
          </a:p>
          <a:p>
            <a:pPr eaLnBrk="1" hangingPunct="1">
              <a:lnSpc>
                <a:spcPct val="115000"/>
              </a:lnSpc>
              <a:spcBef>
                <a:spcPct val="0"/>
              </a:spcBef>
              <a:spcAft>
                <a:spcPts val="1600"/>
              </a:spcAft>
              <a:buClr>
                <a:srgbClr val="666666"/>
              </a:buClr>
              <a:buSzTx/>
              <a:buFont typeface="Source Code Pro" charset="0"/>
              <a:buNone/>
            </a:pPr>
            <a:endParaRPr lang="en-US" sz="1800" b="1" smtClean="0">
              <a:solidFill>
                <a:srgbClr val="0000FF"/>
              </a:solidFill>
              <a:latin typeface="Source Code Pro" charset="0"/>
              <a:cs typeface="Arial" charset="0"/>
              <a:sym typeface="Source Code Pro" charset="0"/>
            </a:endParaRPr>
          </a:p>
          <a:p>
            <a:pPr eaLnBrk="1" hangingPunct="1">
              <a:lnSpc>
                <a:spcPct val="115000"/>
              </a:lnSpc>
              <a:spcBef>
                <a:spcPct val="0"/>
              </a:spcBef>
              <a:spcAft>
                <a:spcPts val="1600"/>
              </a:spcAft>
              <a:buClr>
                <a:srgbClr val="666666"/>
              </a:buClr>
              <a:buSzTx/>
              <a:buFont typeface="Source Code Pro" charset="0"/>
              <a:buNone/>
            </a:pPr>
            <a:r>
              <a:rPr lang="en-US" b="1" smtClean="0">
                <a:solidFill>
                  <a:srgbClr val="0000FF"/>
                </a:solidFill>
                <a:latin typeface="Source Code Pro" charset="0"/>
                <a:cs typeface="Arial" charset="0"/>
                <a:sym typeface="Source Code Pro" charset="0"/>
              </a:rPr>
              <a:t>(Charles Dickens, </a:t>
            </a:r>
            <a:r>
              <a:rPr lang="en-US" b="1" i="1" smtClean="0">
                <a:solidFill>
                  <a:srgbClr val="0000FF"/>
                </a:solidFill>
                <a:latin typeface="Source Code Pro" charset="0"/>
                <a:cs typeface="Arial" charset="0"/>
                <a:sym typeface="Source Code Pro" charset="0"/>
              </a:rPr>
              <a:t>I Love India). </a:t>
            </a:r>
          </a:p>
          <a:p>
            <a:pPr eaLnBrk="1" hangingPunct="1">
              <a:lnSpc>
                <a:spcPct val="115000"/>
              </a:lnSpc>
              <a:spcBef>
                <a:spcPct val="0"/>
              </a:spcBef>
              <a:spcAft>
                <a:spcPts val="1600"/>
              </a:spcAft>
              <a:buClr>
                <a:srgbClr val="666666"/>
              </a:buClr>
              <a:buSzTx/>
              <a:buFont typeface="Source Code Pro" charset="0"/>
              <a:buNone/>
            </a:pPr>
            <a:endParaRPr lang="en-US" smtClean="0">
              <a:solidFill>
                <a:srgbClr val="666666"/>
              </a:solidFill>
              <a:latin typeface="Source Code Pro" charset="0"/>
              <a:cs typeface="Arial" charset="0"/>
              <a:sym typeface="Source Code Pro"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7"/>
                                        </p:tgtEl>
                                        <p:attrNameLst>
                                          <p:attrName>style.visibility</p:attrName>
                                        </p:attrNameLst>
                                      </p:cBhvr>
                                      <p:to>
                                        <p:strVal val="visible"/>
                                      </p:to>
                                    </p:set>
                                    <p:animEffect transition="in" filter="fade">
                                      <p:cBhvr>
                                        <p:cTn id="7" dur="1000"/>
                                        <p:tgtEl>
                                          <p:spTgt spid="18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8"/>
                                        </p:tgtEl>
                                        <p:attrNameLst>
                                          <p:attrName>style.visibility</p:attrName>
                                        </p:attrNameLst>
                                      </p:cBhvr>
                                      <p:to>
                                        <p:strVal val="visible"/>
                                      </p:to>
                                    </p:set>
                                    <p:animEffect transition="in" filter="fade">
                                      <p:cBhvr>
                                        <p:cTn id="12" dur="1000"/>
                                        <p:tgtEl>
                                          <p:spTgt spid="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hape 193"/>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Antimetabole</a:t>
            </a:r>
          </a:p>
        </p:txBody>
      </p:sp>
      <p:sp>
        <p:nvSpPr>
          <p:cNvPr id="194" name="Shape 194"/>
          <p:cNvSpPr txBox="1">
            <a:spLocks noGrp="1"/>
          </p:cNvSpPr>
          <p:nvPr>
            <p:ph type="body" idx="1"/>
          </p:nvPr>
        </p:nvSpPr>
        <p:spPr>
          <a:xfrm>
            <a:off x="3111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u="sng" smtClean="0">
                <a:solidFill>
                  <a:srgbClr val="666666"/>
                </a:solidFill>
                <a:latin typeface="Source Code Pro" charset="0"/>
                <a:cs typeface="Arial" charset="0"/>
                <a:sym typeface="Source Code Pro" charset="0"/>
              </a:rPr>
              <a:t>DEFINITION</a:t>
            </a:r>
          </a:p>
          <a:p>
            <a:pPr eaLnBrk="1" hangingPunct="1">
              <a:lnSpc>
                <a:spcPct val="115000"/>
              </a:lnSpc>
              <a:spcBef>
                <a:spcPct val="0"/>
              </a:spcBef>
              <a:buClr>
                <a:srgbClr val="666666"/>
              </a:buClr>
              <a:buSzTx/>
              <a:buFont typeface="Source Code Pro" charset="0"/>
              <a:buNone/>
            </a:pPr>
            <a:r>
              <a:rPr lang="en-US" sz="1800" b="1" smtClean="0">
                <a:latin typeface="Source Code Pro" charset="0"/>
                <a:cs typeface="Arial" charset="0"/>
                <a:sym typeface="Source Code Pro" charset="0"/>
              </a:rPr>
              <a:t>Words are repeated in different grammatical forms.</a:t>
            </a:r>
          </a:p>
          <a:p>
            <a:pPr eaLnBrk="1" hangingPunct="1">
              <a:lnSpc>
                <a:spcPct val="115000"/>
              </a:lnSpc>
              <a:spcBef>
                <a:spcPct val="0"/>
              </a:spcBef>
              <a:buClr>
                <a:srgbClr val="666666"/>
              </a:buClr>
              <a:buSzTx/>
              <a:buFont typeface="Source Code Pro" charset="0"/>
              <a:buNone/>
            </a:pPr>
            <a:endParaRPr lang="en-US" sz="1800" b="1" smtClean="0">
              <a:latin typeface="Source Code Pro" charset="0"/>
              <a:cs typeface="Arial" charset="0"/>
              <a:sym typeface="Source Code Pro" charset="0"/>
            </a:endParaRPr>
          </a:p>
          <a:p>
            <a:pPr eaLnBrk="1" hangingPunct="1">
              <a:lnSpc>
                <a:spcPct val="115000"/>
              </a:lnSpc>
              <a:spcBef>
                <a:spcPct val="0"/>
              </a:spcBef>
              <a:buClr>
                <a:srgbClr val="666666"/>
              </a:buClr>
              <a:buSzTx/>
              <a:buFont typeface="Source Code Pro" charset="0"/>
              <a:buNone/>
            </a:pPr>
            <a:r>
              <a:rPr lang="en-US" sz="1200" i="1" smtClean="0">
                <a:latin typeface="Source Code Pro" charset="0"/>
                <a:cs typeface="Arial" charset="0"/>
                <a:sym typeface="Source Code Pro" charset="0"/>
              </a:rPr>
              <a:t>When the going get tough, the tough get going.</a:t>
            </a:r>
          </a:p>
          <a:p>
            <a:pPr eaLnBrk="1" hangingPunct="1">
              <a:lnSpc>
                <a:spcPct val="115000"/>
              </a:lnSpc>
              <a:spcBef>
                <a:spcPct val="0"/>
              </a:spcBef>
              <a:buClr>
                <a:srgbClr val="666666"/>
              </a:buClr>
              <a:buSzTx/>
              <a:buFont typeface="Source Code Pro" charset="0"/>
              <a:buNone/>
            </a:pPr>
            <a:endParaRPr lang="en-US" sz="1200" i="1" smtClean="0">
              <a:latin typeface="Source Code Pro" charset="0"/>
              <a:cs typeface="Arial" charset="0"/>
              <a:sym typeface="Source Code Pro" charset="0"/>
            </a:endParaRPr>
          </a:p>
          <a:p>
            <a:pPr eaLnBrk="1" hangingPunct="1">
              <a:lnSpc>
                <a:spcPct val="115000"/>
              </a:lnSpc>
              <a:spcBef>
                <a:spcPct val="0"/>
              </a:spcBef>
              <a:buClr>
                <a:srgbClr val="666666"/>
              </a:buClr>
              <a:buSzTx/>
              <a:buFont typeface="Source Code Pro" charset="0"/>
              <a:buNone/>
            </a:pPr>
            <a:r>
              <a:rPr lang="en-US" sz="1200" i="1" smtClean="0">
                <a:latin typeface="Source Code Pro" charset="0"/>
                <a:cs typeface="Arial" charset="0"/>
                <a:sym typeface="Source Code Pro" charset="0"/>
              </a:rPr>
              <a:t>It’s not about the size of the dog in the fight, but the size of the fight in the dog.</a:t>
            </a:r>
          </a:p>
          <a:p>
            <a:pPr eaLnBrk="1" hangingPunct="1">
              <a:lnSpc>
                <a:spcPct val="115000"/>
              </a:lnSpc>
              <a:spcBef>
                <a:spcPct val="0"/>
              </a:spcBef>
              <a:spcAft>
                <a:spcPts val="1600"/>
              </a:spcAft>
              <a:buClr>
                <a:srgbClr val="666666"/>
              </a:buClr>
              <a:buSzTx/>
              <a:buFont typeface="Source Code Pro" charset="0"/>
              <a:buNone/>
            </a:pPr>
            <a:endParaRPr lang="en-US" b="1" u="sng" smtClean="0">
              <a:solidFill>
                <a:srgbClr val="666666"/>
              </a:solidFill>
              <a:latin typeface="Source Code Pro" charset="0"/>
              <a:cs typeface="Arial" charset="0"/>
              <a:sym typeface="Source Code Pro" charset="0"/>
            </a:endParaRPr>
          </a:p>
          <a:p>
            <a:pPr eaLnBrk="1" hangingPunct="1">
              <a:lnSpc>
                <a:spcPct val="115000"/>
              </a:lnSpc>
              <a:spcBef>
                <a:spcPct val="0"/>
              </a:spcBef>
              <a:spcAft>
                <a:spcPts val="1600"/>
              </a:spcAft>
              <a:buClr>
                <a:srgbClr val="666666"/>
              </a:buClr>
              <a:buSzTx/>
              <a:buFont typeface="Source Code Pro" charset="0"/>
              <a:buNone/>
            </a:pPr>
            <a:endParaRPr lang="en-US" b="1" u="sng" smtClean="0">
              <a:solidFill>
                <a:srgbClr val="666666"/>
              </a:solidFill>
              <a:latin typeface="Source Code Pro" charset="0"/>
              <a:cs typeface="Arial" charset="0"/>
              <a:sym typeface="Source Code Pro" charset="0"/>
            </a:endParaRPr>
          </a:p>
        </p:txBody>
      </p:sp>
      <p:sp>
        <p:nvSpPr>
          <p:cNvPr id="195" name="Shape 195"/>
          <p:cNvSpPr txBox="1">
            <a:spLocks noGrp="1"/>
          </p:cNvSpPr>
          <p:nvPr>
            <p:ph type="body" idx="2"/>
          </p:nvPr>
        </p:nvSpPr>
        <p:spPr>
          <a:xfrm>
            <a:off x="48323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sz="1800" b="1" smtClean="0">
                <a:solidFill>
                  <a:srgbClr val="0000FF"/>
                </a:solidFill>
                <a:latin typeface="Source Code Pro" charset="0"/>
                <a:cs typeface="Arial" charset="0"/>
                <a:sym typeface="Source Code Pro" charset="0"/>
              </a:rPr>
              <a:t> And so, my fellow Americans: ask not what your country can do for you, but what you can do for your country.” </a:t>
            </a:r>
          </a:p>
          <a:p>
            <a:pPr eaLnBrk="1" hangingPunct="1">
              <a:lnSpc>
                <a:spcPct val="115000"/>
              </a:lnSpc>
              <a:spcBef>
                <a:spcPct val="0"/>
              </a:spcBef>
              <a:spcAft>
                <a:spcPts val="1600"/>
              </a:spcAft>
              <a:buClr>
                <a:srgbClr val="666666"/>
              </a:buClr>
              <a:buSzTx/>
              <a:buFont typeface="Source Code Pro" charset="0"/>
              <a:buNone/>
            </a:pPr>
            <a:r>
              <a:rPr lang="en-US" b="1" smtClean="0">
                <a:solidFill>
                  <a:srgbClr val="0000FF"/>
                </a:solidFill>
                <a:latin typeface="Source Code Pro" charset="0"/>
                <a:cs typeface="Arial" charset="0"/>
                <a:sym typeface="Source Code Pro" charset="0"/>
              </a:rPr>
              <a:t>(John F. Kennedy, Inauguration Speech, 1961)</a:t>
            </a:r>
          </a:p>
          <a:p>
            <a:pPr eaLnBrk="1" hangingPunct="1">
              <a:lnSpc>
                <a:spcPct val="115000"/>
              </a:lnSpc>
              <a:spcBef>
                <a:spcPct val="0"/>
              </a:spcBef>
              <a:spcAft>
                <a:spcPts val="1600"/>
              </a:spcAft>
              <a:buClr>
                <a:srgbClr val="666666"/>
              </a:buClr>
              <a:buSzTx/>
              <a:buFont typeface="Source Code Pro" charset="0"/>
              <a:buNone/>
            </a:pPr>
            <a:endParaRPr lang="en-US" smtClean="0">
              <a:solidFill>
                <a:srgbClr val="666666"/>
              </a:solidFill>
              <a:latin typeface="Source Code Pro" charset="0"/>
              <a:cs typeface="Arial" charset="0"/>
              <a:sym typeface="Source Code Pro"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4"/>
                                        </p:tgtEl>
                                        <p:attrNameLst>
                                          <p:attrName>style.visibility</p:attrName>
                                        </p:attrNameLst>
                                      </p:cBhvr>
                                      <p:to>
                                        <p:strVal val="visible"/>
                                      </p:to>
                                    </p:set>
                                    <p:animEffect transition="in" filter="fade">
                                      <p:cBhvr>
                                        <p:cTn id="7" dur="1000"/>
                                        <p:tgtEl>
                                          <p:spTgt spid="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5"/>
                                        </p:tgtEl>
                                        <p:attrNameLst>
                                          <p:attrName>style.visibility</p:attrName>
                                        </p:attrNameLst>
                                      </p:cBhvr>
                                      <p:to>
                                        <p:strVal val="visible"/>
                                      </p:to>
                                    </p:set>
                                    <p:animEffect transition="in" filter="fade">
                                      <p:cBhvr>
                                        <p:cTn id="12" dur="1000"/>
                                        <p:tgtEl>
                                          <p:spTgt spid="19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4"/>
                                        </p:tgtEl>
                                        <p:attrNameLst>
                                          <p:attrName>style.visibility</p:attrName>
                                        </p:attrNameLst>
                                      </p:cBhvr>
                                      <p:to>
                                        <p:strVal val="visible"/>
                                      </p:to>
                                    </p:set>
                                    <p:animEffect transition="in" filter="fade">
                                      <p:cBhvr>
                                        <p:cTn id="17" dur="1000"/>
                                        <p:tgtEl>
                                          <p:spTgt spid="19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94"/>
                                        </p:tgtEl>
                                        <p:attrNameLst>
                                          <p:attrName>style.visibility</p:attrName>
                                        </p:attrNameLst>
                                      </p:cBhvr>
                                      <p:to>
                                        <p:strVal val="visible"/>
                                      </p:to>
                                    </p:set>
                                    <p:animEffect transition="in" filter="fade">
                                      <p:cBhvr>
                                        <p:cTn id="22" dur="1000"/>
                                        <p:tgtEl>
                                          <p:spTgt spid="19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4"/>
                                        </p:tgtEl>
                                        <p:attrNameLst>
                                          <p:attrName>style.visibility</p:attrName>
                                        </p:attrNameLst>
                                      </p:cBhvr>
                                      <p:to>
                                        <p:strVal val="visible"/>
                                      </p:to>
                                    </p:set>
                                    <p:animEffect transition="in" filter="fade">
                                      <p:cBhvr>
                                        <p:cTn id="27" dur="1000"/>
                                        <p:tgtEl>
                                          <p:spTgt spid="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hape 200"/>
          <p:cNvSpPr txBox="1">
            <a:spLocks noGrp="1"/>
          </p:cNvSpPr>
          <p:nvPr>
            <p:ph type="title"/>
          </p:nvPr>
        </p:nvSpPr>
        <p:spPr>
          <a:xfrm>
            <a:off x="2803525" y="803275"/>
            <a:ext cx="3536950" cy="3536950"/>
          </a:xfrm>
        </p:spPr>
        <p:txBody>
          <a:bodyPr/>
          <a:lstStyle/>
          <a:p>
            <a:pPr eaLnBrk="1" hangingPunct="1">
              <a:spcBef>
                <a:spcPct val="0"/>
              </a:spcBef>
              <a:buClr>
                <a:schemeClr val="accent1"/>
              </a:buClr>
              <a:buSzTx/>
              <a:buFont typeface="Amatic SC" charset="0"/>
              <a:buNone/>
            </a:pPr>
            <a:r>
              <a:rPr lang="en-US" b="1" smtClean="0">
                <a:solidFill>
                  <a:schemeClr val="accent1"/>
                </a:solidFill>
                <a:latin typeface="Amatic SC" charset="0"/>
                <a:cs typeface="Arial" charset="0"/>
                <a:sym typeface="Amatic SC" charset="0"/>
              </a:rPr>
              <a:t>Comparison</a:t>
            </a:r>
            <a:br>
              <a:rPr lang="en-US" b="1" smtClean="0">
                <a:solidFill>
                  <a:schemeClr val="accent1"/>
                </a:solidFill>
                <a:latin typeface="Amatic SC" charset="0"/>
                <a:cs typeface="Arial" charset="0"/>
                <a:sym typeface="Amatic SC" charset="0"/>
              </a:rPr>
            </a:br>
            <a:r>
              <a:rPr lang="en-US" b="1" smtClean="0">
                <a:solidFill>
                  <a:schemeClr val="accent1"/>
                </a:solidFill>
                <a:latin typeface="Amatic SC" charset="0"/>
                <a:cs typeface="Arial" charset="0"/>
                <a:sym typeface="Amatic SC" charset="0"/>
              </a:rPr>
              <a:t>(7)</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hape 205"/>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Allusion</a:t>
            </a:r>
          </a:p>
        </p:txBody>
      </p:sp>
      <p:sp>
        <p:nvSpPr>
          <p:cNvPr id="206" name="Shape 206"/>
          <p:cNvSpPr txBox="1">
            <a:spLocks noGrp="1"/>
          </p:cNvSpPr>
          <p:nvPr>
            <p:ph type="body" idx="1"/>
          </p:nvPr>
        </p:nvSpPr>
        <p:spPr>
          <a:xfrm>
            <a:off x="3111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u="sng" smtClean="0">
                <a:solidFill>
                  <a:srgbClr val="666666"/>
                </a:solidFill>
                <a:latin typeface="Source Code Pro" charset="0"/>
                <a:cs typeface="Arial" charset="0"/>
                <a:sym typeface="Source Code Pro" charset="0"/>
              </a:rPr>
              <a:t>DEFINITION</a:t>
            </a:r>
          </a:p>
          <a:p>
            <a:pPr eaLnBrk="1" hangingPunct="1">
              <a:lnSpc>
                <a:spcPct val="115000"/>
              </a:lnSpc>
              <a:spcBef>
                <a:spcPct val="0"/>
              </a:spcBef>
              <a:spcAft>
                <a:spcPts val="1600"/>
              </a:spcAft>
              <a:buClr>
                <a:srgbClr val="666666"/>
              </a:buClr>
              <a:buSzTx/>
              <a:buFont typeface="Source Code Pro" charset="0"/>
              <a:buNone/>
            </a:pPr>
            <a:endParaRPr lang="en-US" b="1" u="sng" smtClean="0">
              <a:solidFill>
                <a:srgbClr val="666666"/>
              </a:solidFill>
              <a:latin typeface="Source Code Pro" charset="0"/>
              <a:cs typeface="Arial" charset="0"/>
              <a:sym typeface="Source Code Pro" charset="0"/>
            </a:endParaRPr>
          </a:p>
          <a:p>
            <a:pPr eaLnBrk="1" hangingPunct="1">
              <a:lnSpc>
                <a:spcPct val="115000"/>
              </a:lnSpc>
              <a:spcBef>
                <a:spcPct val="0"/>
              </a:spcBef>
              <a:spcAft>
                <a:spcPts val="1600"/>
              </a:spcAft>
              <a:buClr>
                <a:srgbClr val="666666"/>
              </a:buClr>
              <a:buSzTx/>
              <a:buFont typeface="Source Code Pro" charset="0"/>
              <a:buNone/>
            </a:pPr>
            <a:r>
              <a:rPr lang="en-US" sz="1800" b="1" smtClean="0">
                <a:latin typeface="Source Code Pro" charset="0"/>
                <a:cs typeface="Arial" charset="0"/>
                <a:sym typeface="Source Code Pro" charset="0"/>
              </a:rPr>
              <a:t>An expression designed to call something to mind without mentioning it</a:t>
            </a:r>
          </a:p>
        </p:txBody>
      </p:sp>
      <p:sp>
        <p:nvSpPr>
          <p:cNvPr id="207" name="Shape 207"/>
          <p:cNvSpPr txBox="1">
            <a:spLocks noGrp="1"/>
          </p:cNvSpPr>
          <p:nvPr>
            <p:ph type="body" idx="2"/>
          </p:nvPr>
        </p:nvSpPr>
        <p:spPr/>
        <p:txBody>
          <a:bodyPr>
            <a:noAutofit/>
          </a:bodyPr>
          <a:lstStyle/>
          <a:p>
            <a:pPr eaLnBrk="1" fontAlgn="auto" hangingPunct="1">
              <a:lnSpc>
                <a:spcPct val="115000"/>
              </a:lnSpc>
              <a:spcAft>
                <a:spcPts val="1600"/>
              </a:spcAft>
              <a:buClr>
                <a:schemeClr val="dk2"/>
              </a:buClr>
              <a:buFont typeface="Source Code Pro"/>
              <a:buNone/>
              <a:defRPr/>
            </a:pPr>
            <a:r>
              <a:rPr lang="en" sz="1200" b="1">
                <a:solidFill>
                  <a:srgbClr val="0000FF"/>
                </a:solidFill>
                <a:highlight>
                  <a:srgbClr val="FFFFFF"/>
                </a:highlight>
                <a:latin typeface="Source Code Pro"/>
                <a:ea typeface="Source Code Pro"/>
                <a:cs typeface="Source Code Pro"/>
                <a:sym typeface="Source Code Pro"/>
              </a:rPr>
              <a:t> “Just as the prophets of the eighth century B.C. left their villages and carried their ‘thus saith the Lord’ far beyond the boundaries of their home towns, and just as the Apostle Paul left his village of Tarsus and carried the gospel of Jesus Christ to the far corners of the Greco-Roman world, so am I compelled to carry the gospel of freedom beyond my own home town. Like Paul, I must constantly respond to the Macedonian call for aid.” </a:t>
            </a:r>
          </a:p>
          <a:p>
            <a:pPr eaLnBrk="1" fontAlgn="auto" hangingPunct="1">
              <a:lnSpc>
                <a:spcPct val="115000"/>
              </a:lnSpc>
              <a:spcAft>
                <a:spcPts val="1600"/>
              </a:spcAft>
              <a:buClr>
                <a:schemeClr val="dk2"/>
              </a:buClr>
              <a:buFont typeface="Source Code Pro"/>
              <a:buNone/>
              <a:defRPr/>
            </a:pPr>
            <a:r>
              <a:rPr lang="en" sz="1200" b="1">
                <a:solidFill>
                  <a:srgbClr val="0000FF"/>
                </a:solidFill>
                <a:highlight>
                  <a:srgbClr val="FFFFFF"/>
                </a:highlight>
                <a:latin typeface="Source Code Pro"/>
                <a:ea typeface="Source Code Pro"/>
                <a:cs typeface="Source Code Pro"/>
                <a:sym typeface="Source Code Pro"/>
              </a:rPr>
              <a:t>(Martin Luther King, Jr. “Letter from Birmingham Jail”)</a:t>
            </a:r>
          </a:p>
          <a:p>
            <a:pPr eaLnBrk="1" fontAlgn="auto" hangingPunct="1">
              <a:lnSpc>
                <a:spcPct val="115000"/>
              </a:lnSpc>
              <a:spcAft>
                <a:spcPts val="1600"/>
              </a:spcAft>
              <a:buClr>
                <a:schemeClr val="dk2"/>
              </a:buClr>
              <a:buFont typeface="Source Code Pro"/>
              <a:buNone/>
              <a:defRPr/>
            </a:pPr>
            <a:endParaRPr>
              <a:solidFill>
                <a:schemeClr val="dk2"/>
              </a:solidFill>
              <a:latin typeface="Source Code Pro"/>
              <a:ea typeface="Source Code Pro"/>
              <a:cs typeface="Source Code Pro"/>
              <a:sym typeface="Source Code Pr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6"/>
                                        </p:tgtEl>
                                        <p:attrNameLst>
                                          <p:attrName>style.visibility</p:attrName>
                                        </p:attrNameLst>
                                      </p:cBhvr>
                                      <p:to>
                                        <p:strVal val="visible"/>
                                      </p:to>
                                    </p:set>
                                    <p:animEffect transition="in" filter="fade">
                                      <p:cBhvr>
                                        <p:cTn id="7" dur="1000"/>
                                        <p:tgtEl>
                                          <p:spTgt spid="20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7"/>
                                        </p:tgtEl>
                                        <p:attrNameLst>
                                          <p:attrName>style.visibility</p:attrName>
                                        </p:attrNameLst>
                                      </p:cBhvr>
                                      <p:to>
                                        <p:strVal val="visible"/>
                                      </p:to>
                                    </p:set>
                                    <p:animEffect transition="in" filter="fade">
                                      <p:cBhvr>
                                        <p:cTn id="12" dur="1000"/>
                                        <p:tgtEl>
                                          <p:spTgt spid="2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hape 212"/>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Simile</a:t>
            </a:r>
          </a:p>
        </p:txBody>
      </p:sp>
      <p:sp>
        <p:nvSpPr>
          <p:cNvPr id="213" name="Shape 213"/>
          <p:cNvSpPr txBox="1">
            <a:spLocks noGrp="1"/>
          </p:cNvSpPr>
          <p:nvPr>
            <p:ph type="body" idx="1"/>
          </p:nvPr>
        </p:nvSpPr>
        <p:spPr>
          <a:xfrm>
            <a:off x="3111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u="sng" smtClean="0">
                <a:solidFill>
                  <a:srgbClr val="666666"/>
                </a:solidFill>
                <a:latin typeface="Source Code Pro" charset="0"/>
                <a:cs typeface="Arial" charset="0"/>
                <a:sym typeface="Source Code Pro" charset="0"/>
              </a:rPr>
              <a:t>DEFINITION</a:t>
            </a:r>
          </a:p>
          <a:p>
            <a:pPr eaLnBrk="1" hangingPunct="1">
              <a:lnSpc>
                <a:spcPct val="115000"/>
              </a:lnSpc>
              <a:spcBef>
                <a:spcPct val="0"/>
              </a:spcBef>
              <a:buClr>
                <a:srgbClr val="666666"/>
              </a:buClr>
              <a:buSzTx/>
              <a:buFont typeface="Source Code Pro" charset="0"/>
              <a:buNone/>
            </a:pPr>
            <a:r>
              <a:rPr lang="en-US" sz="1800" b="1" smtClean="0">
                <a:latin typeface="Source Code Pro" charset="0"/>
                <a:cs typeface="Arial" charset="0"/>
                <a:sym typeface="Source Code Pro" charset="0"/>
              </a:rPr>
              <a:t>To compare two unlike things using the connecting words </a:t>
            </a:r>
            <a:r>
              <a:rPr lang="en-US" sz="1800" b="1" u="sng" smtClean="0">
                <a:latin typeface="Source Code Pro" charset="0"/>
                <a:cs typeface="Arial" charset="0"/>
                <a:sym typeface="Source Code Pro" charset="0"/>
              </a:rPr>
              <a:t>like</a:t>
            </a:r>
            <a:r>
              <a:rPr lang="en-US" sz="1800" b="1" smtClean="0">
                <a:latin typeface="Source Code Pro" charset="0"/>
                <a:cs typeface="Arial" charset="0"/>
                <a:sym typeface="Source Code Pro" charset="0"/>
              </a:rPr>
              <a:t> or </a:t>
            </a:r>
            <a:r>
              <a:rPr lang="en-US" sz="1800" b="1" u="sng" smtClean="0">
                <a:latin typeface="Source Code Pro" charset="0"/>
                <a:cs typeface="Arial" charset="0"/>
                <a:sym typeface="Source Code Pro" charset="0"/>
              </a:rPr>
              <a:t>as.</a:t>
            </a:r>
          </a:p>
          <a:p>
            <a:pPr eaLnBrk="1" hangingPunct="1">
              <a:lnSpc>
                <a:spcPct val="115000"/>
              </a:lnSpc>
              <a:spcBef>
                <a:spcPct val="0"/>
              </a:spcBef>
              <a:spcAft>
                <a:spcPts val="1600"/>
              </a:spcAft>
              <a:buClr>
                <a:srgbClr val="666666"/>
              </a:buClr>
              <a:buSzTx/>
              <a:buFont typeface="Source Code Pro" charset="0"/>
              <a:buNone/>
            </a:pPr>
            <a:endParaRPr lang="en-US" b="1" u="sng" smtClean="0">
              <a:solidFill>
                <a:srgbClr val="666666"/>
              </a:solidFill>
              <a:latin typeface="Source Code Pro" charset="0"/>
              <a:cs typeface="Arial" charset="0"/>
              <a:sym typeface="Source Code Pro" charset="0"/>
            </a:endParaRPr>
          </a:p>
        </p:txBody>
      </p:sp>
      <p:sp>
        <p:nvSpPr>
          <p:cNvPr id="214" name="Shape 214"/>
          <p:cNvSpPr txBox="1">
            <a:spLocks noGrp="1"/>
          </p:cNvSpPr>
          <p:nvPr>
            <p:ph type="body" idx="2"/>
          </p:nvPr>
        </p:nvSpPr>
        <p:spPr>
          <a:xfrm>
            <a:off x="48323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sz="1600" b="1" smtClean="0">
                <a:solidFill>
                  <a:srgbClr val="0000FF"/>
                </a:solidFill>
                <a:latin typeface="Source Code Pro" charset="0"/>
                <a:cs typeface="Arial" charset="0"/>
                <a:sym typeface="Source Code Pro" charset="0"/>
              </a:rPr>
              <a:t> “Our life is like a German Confederacy, made up of petty states, with its boundary forever fluctuating, so that even a German cannot tell you how it is bounded at any moment” </a:t>
            </a:r>
          </a:p>
          <a:p>
            <a:pPr eaLnBrk="1" hangingPunct="1">
              <a:lnSpc>
                <a:spcPct val="115000"/>
              </a:lnSpc>
              <a:spcBef>
                <a:spcPct val="0"/>
              </a:spcBef>
              <a:spcAft>
                <a:spcPts val="1600"/>
              </a:spcAft>
              <a:buClr>
                <a:srgbClr val="666666"/>
              </a:buClr>
              <a:buSzTx/>
              <a:buFont typeface="Source Code Pro" charset="0"/>
              <a:buNone/>
            </a:pPr>
            <a:r>
              <a:rPr lang="en-US" sz="1200" b="1" smtClean="0">
                <a:solidFill>
                  <a:srgbClr val="0000FF"/>
                </a:solidFill>
                <a:latin typeface="Source Code Pro" charset="0"/>
                <a:cs typeface="Arial" charset="0"/>
                <a:sym typeface="Source Code Pro" charset="0"/>
              </a:rPr>
              <a:t>(Henry David Thoreau, “Where I Lived, and What I Lived For”)</a:t>
            </a:r>
          </a:p>
          <a:p>
            <a:pPr eaLnBrk="1" hangingPunct="1">
              <a:lnSpc>
                <a:spcPct val="115000"/>
              </a:lnSpc>
              <a:spcBef>
                <a:spcPct val="0"/>
              </a:spcBef>
              <a:spcAft>
                <a:spcPts val="1600"/>
              </a:spcAft>
              <a:buClr>
                <a:srgbClr val="666666"/>
              </a:buClr>
              <a:buSzTx/>
              <a:buFont typeface="Source Code Pro" charset="0"/>
              <a:buNone/>
            </a:pPr>
            <a:endParaRPr lang="en-US" smtClean="0">
              <a:solidFill>
                <a:srgbClr val="666666"/>
              </a:solidFill>
              <a:latin typeface="Source Code Pro" charset="0"/>
              <a:cs typeface="Arial" charset="0"/>
              <a:sym typeface="Source Code Pro"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3"/>
                                        </p:tgtEl>
                                        <p:attrNameLst>
                                          <p:attrName>style.visibility</p:attrName>
                                        </p:attrNameLst>
                                      </p:cBhvr>
                                      <p:to>
                                        <p:strVal val="visible"/>
                                      </p:to>
                                    </p:set>
                                    <p:animEffect transition="in" filter="fade">
                                      <p:cBhvr>
                                        <p:cTn id="7" dur="1000"/>
                                        <p:tgtEl>
                                          <p:spTgt spid="2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4"/>
                                        </p:tgtEl>
                                        <p:attrNameLst>
                                          <p:attrName>style.visibility</p:attrName>
                                        </p:attrNameLst>
                                      </p:cBhvr>
                                      <p:to>
                                        <p:strVal val="visible"/>
                                      </p:to>
                                    </p:set>
                                    <p:animEffect transition="in" filter="fade">
                                      <p:cBhvr>
                                        <p:cTn id="12" dur="1000"/>
                                        <p:tgtEl>
                                          <p:spTgt spid="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hape 219"/>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metaphor</a:t>
            </a:r>
          </a:p>
        </p:txBody>
      </p:sp>
      <p:sp>
        <p:nvSpPr>
          <p:cNvPr id="65538" name="Shape 220"/>
          <p:cNvSpPr txBox="1">
            <a:spLocks noGrp="1"/>
          </p:cNvSpPr>
          <p:nvPr>
            <p:ph type="body" idx="1"/>
          </p:nvPr>
        </p:nvSpPr>
        <p:spPr>
          <a:xfrm>
            <a:off x="3111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u="sng" smtClean="0">
                <a:solidFill>
                  <a:srgbClr val="666666"/>
                </a:solidFill>
                <a:latin typeface="Source Code Pro" charset="0"/>
                <a:cs typeface="Arial" charset="0"/>
                <a:sym typeface="Source Code Pro" charset="0"/>
              </a:rPr>
              <a:t>DEFINITION</a:t>
            </a:r>
          </a:p>
        </p:txBody>
      </p:sp>
      <p:sp>
        <p:nvSpPr>
          <p:cNvPr id="221" name="Shape 221"/>
          <p:cNvSpPr txBox="1">
            <a:spLocks noGrp="1"/>
          </p:cNvSpPr>
          <p:nvPr>
            <p:ph type="body" idx="2"/>
          </p:nvPr>
        </p:nvSpPr>
        <p:spPr/>
        <p:txBody>
          <a:bodyPr>
            <a:noAutofit/>
          </a:bodyPr>
          <a:lstStyle/>
          <a:p>
            <a:pPr eaLnBrk="1" fontAlgn="auto" hangingPunct="1">
              <a:lnSpc>
                <a:spcPct val="115000"/>
              </a:lnSpc>
              <a:spcAft>
                <a:spcPts val="1600"/>
              </a:spcAft>
              <a:buClr>
                <a:schemeClr val="dk2"/>
              </a:buClr>
              <a:buFont typeface="Source Code Pro"/>
              <a:buNone/>
              <a:defRPr/>
            </a:pPr>
            <a:r>
              <a:rPr lang="en" sz="1100">
                <a:sym typeface="Arial"/>
              </a:rPr>
              <a:t> </a:t>
            </a:r>
          </a:p>
          <a:p>
            <a:pPr eaLnBrk="1" fontAlgn="auto" hangingPunct="1">
              <a:lnSpc>
                <a:spcPct val="115000"/>
              </a:lnSpc>
              <a:spcAft>
                <a:spcPts val="1600"/>
              </a:spcAft>
              <a:buClr>
                <a:schemeClr val="dk2"/>
              </a:buClr>
              <a:buFont typeface="Source Code Pro"/>
              <a:buNone/>
              <a:defRPr/>
            </a:pPr>
            <a:r>
              <a:rPr lang="en" sz="1800" b="1">
                <a:solidFill>
                  <a:srgbClr val="0000FF"/>
                </a:solidFill>
                <a:highlight>
                  <a:srgbClr val="FFFFFF"/>
                </a:highlight>
                <a:latin typeface="Source Code Pro"/>
                <a:ea typeface="Source Code Pro"/>
                <a:cs typeface="Source Code Pro"/>
                <a:sym typeface="Source Code Pro"/>
              </a:rPr>
              <a:t> With both hands over his heart he broke into an Irish tenor’s rendition of “Maria” from </a:t>
            </a:r>
            <a:r>
              <a:rPr lang="en" sz="1800" b="1" i="1">
                <a:solidFill>
                  <a:srgbClr val="0000FF"/>
                </a:solidFill>
                <a:highlight>
                  <a:srgbClr val="FFFFFF"/>
                </a:highlight>
                <a:latin typeface="Source Code Pro"/>
                <a:ea typeface="Source Code Pro"/>
                <a:cs typeface="Source Code Pro"/>
                <a:sym typeface="Source Code Pro"/>
              </a:rPr>
              <a:t>West Side Story</a:t>
            </a:r>
            <a:r>
              <a:rPr lang="en" sz="1800" b="1">
                <a:solidFill>
                  <a:srgbClr val="0000FF"/>
                </a:solidFill>
                <a:highlight>
                  <a:srgbClr val="FFFFFF"/>
                </a:highlight>
                <a:latin typeface="Source Code Pro"/>
                <a:ea typeface="Source Code Pro"/>
                <a:cs typeface="Source Code Pro"/>
                <a:sym typeface="Source Code Pro"/>
              </a:rPr>
              <a:t> [...] But Maria had followed me to London</a:t>
            </a:r>
            <a:r>
              <a:rPr lang="en" sz="1200" b="1">
                <a:solidFill>
                  <a:srgbClr val="0000FF"/>
                </a:solidFill>
                <a:highlight>
                  <a:srgbClr val="FFFFFF"/>
                </a:highlight>
                <a:latin typeface="Source Code Pro"/>
                <a:ea typeface="Source Code Pro"/>
                <a:cs typeface="Source Code Pro"/>
                <a:sym typeface="Source Code Pro"/>
              </a:rPr>
              <a:t>.</a:t>
            </a:r>
            <a:r>
              <a:rPr lang="en" sz="1800" b="1">
                <a:solidFill>
                  <a:srgbClr val="0000FF"/>
                </a:solidFill>
                <a:highlight>
                  <a:srgbClr val="FFFFFF"/>
                </a:highlight>
                <a:latin typeface="Source Code Pro"/>
                <a:ea typeface="Source Code Pro"/>
                <a:cs typeface="Source Code Pro"/>
                <a:sym typeface="Source Code Pro"/>
              </a:rPr>
              <a:t>” </a:t>
            </a:r>
          </a:p>
          <a:p>
            <a:pPr eaLnBrk="1" fontAlgn="auto" hangingPunct="1">
              <a:lnSpc>
                <a:spcPct val="115000"/>
              </a:lnSpc>
              <a:spcAft>
                <a:spcPts val="1600"/>
              </a:spcAft>
              <a:buClr>
                <a:schemeClr val="dk2"/>
              </a:buClr>
              <a:buFont typeface="Source Code Pro"/>
              <a:buNone/>
              <a:defRPr/>
            </a:pPr>
            <a:r>
              <a:rPr lang="en" sz="1200" b="1">
                <a:solidFill>
                  <a:srgbClr val="0000FF"/>
                </a:solidFill>
                <a:highlight>
                  <a:srgbClr val="FFFFFF"/>
                </a:highlight>
                <a:latin typeface="Source Code Pro"/>
                <a:ea typeface="Source Code Pro"/>
                <a:cs typeface="Source Code Pro"/>
                <a:sym typeface="Source Code Pro"/>
              </a:rPr>
              <a:t>(Judith Ortiz Cofer, “Myth of a Latin Woman”)</a:t>
            </a:r>
          </a:p>
          <a:p>
            <a:pPr eaLnBrk="1" fontAlgn="auto" hangingPunct="1">
              <a:lnSpc>
                <a:spcPct val="115000"/>
              </a:lnSpc>
              <a:spcAft>
                <a:spcPts val="1600"/>
              </a:spcAft>
              <a:buClr>
                <a:schemeClr val="dk2"/>
              </a:buClr>
              <a:buFont typeface="Source Code Pro"/>
              <a:buNone/>
              <a:defRPr/>
            </a:pPr>
            <a:endParaRPr>
              <a:solidFill>
                <a:schemeClr val="dk2"/>
              </a:solidFill>
              <a:latin typeface="Source Code Pro"/>
              <a:ea typeface="Source Code Pro"/>
              <a:cs typeface="Source Code Pro"/>
              <a:sym typeface="Source Code Pro"/>
            </a:endParaRPr>
          </a:p>
        </p:txBody>
      </p:sp>
      <p:sp>
        <p:nvSpPr>
          <p:cNvPr id="222" name="Shape 222"/>
          <p:cNvSpPr txBox="1">
            <a:spLocks noChangeArrowheads="1"/>
          </p:cNvSpPr>
          <p:nvPr/>
        </p:nvSpPr>
        <p:spPr bwMode="auto">
          <a:xfrm>
            <a:off x="258763" y="1093788"/>
            <a:ext cx="3868737" cy="3444875"/>
          </a:xfrm>
          <a:prstGeom prst="rect">
            <a:avLst/>
          </a:prstGeom>
          <a:noFill/>
          <a:ln w="9525">
            <a:noFill/>
            <a:miter lim="800000"/>
            <a:headEnd/>
            <a:tailEnd/>
          </a:ln>
        </p:spPr>
        <p:txBody>
          <a:bodyPr lIns="91425" tIns="91425" rIns="91425" bIns="91425" anchor="ctr"/>
          <a:lstStyle/>
          <a:p>
            <a:pPr>
              <a:lnSpc>
                <a:spcPct val="115000"/>
              </a:lnSpc>
            </a:pPr>
            <a:r>
              <a:rPr lang="en-US" sz="1800" b="1">
                <a:latin typeface="Source Code Pro" charset="0"/>
                <a:sym typeface="Source Code Pro" charset="0"/>
              </a:rPr>
              <a:t>A figure of speech that makes a direct comparison between two unlike things</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2"/>
                                        </p:tgtEl>
                                        <p:attrNameLst>
                                          <p:attrName>style.visibility</p:attrName>
                                        </p:attrNameLst>
                                      </p:cBhvr>
                                      <p:to>
                                        <p:strVal val="visible"/>
                                      </p:to>
                                    </p:set>
                                    <p:animEffect transition="in" filter="fade">
                                      <p:cBhvr>
                                        <p:cTn id="7" dur="1000"/>
                                        <p:tgtEl>
                                          <p:spTgt spid="2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1"/>
                                        </p:tgtEl>
                                        <p:attrNameLst>
                                          <p:attrName>style.visibility</p:attrName>
                                        </p:attrNameLst>
                                      </p:cBhvr>
                                      <p:to>
                                        <p:strVal val="visible"/>
                                      </p:to>
                                    </p:set>
                                    <p:animEffect transition="in" filter="fade">
                                      <p:cBhvr>
                                        <p:cTn id="12" dur="1000"/>
                                        <p:tgtEl>
                                          <p:spTgt spid="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hape 227"/>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Synechdoche</a:t>
            </a:r>
          </a:p>
        </p:txBody>
      </p:sp>
      <p:sp>
        <p:nvSpPr>
          <p:cNvPr id="228" name="Shape 228"/>
          <p:cNvSpPr txBox="1">
            <a:spLocks noGrp="1"/>
          </p:cNvSpPr>
          <p:nvPr>
            <p:ph type="body" idx="1"/>
          </p:nvPr>
        </p:nvSpPr>
        <p:spPr>
          <a:xfrm>
            <a:off x="311150" y="99377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u="sng" smtClean="0">
                <a:solidFill>
                  <a:srgbClr val="666666"/>
                </a:solidFill>
                <a:latin typeface="Source Code Pro" charset="0"/>
                <a:cs typeface="Arial" charset="0"/>
                <a:sym typeface="Source Code Pro" charset="0"/>
              </a:rPr>
              <a:t>DEFINITION</a:t>
            </a:r>
          </a:p>
          <a:p>
            <a:pPr eaLnBrk="1" hangingPunct="1">
              <a:lnSpc>
                <a:spcPct val="115000"/>
              </a:lnSpc>
              <a:spcBef>
                <a:spcPct val="0"/>
              </a:spcBef>
              <a:buClr>
                <a:srgbClr val="666666"/>
              </a:buClr>
              <a:buSzTx/>
              <a:buFont typeface="Source Code Pro" charset="0"/>
              <a:buNone/>
            </a:pPr>
            <a:r>
              <a:rPr lang="en-US" smtClean="0">
                <a:latin typeface="Source Code Pro" charset="0"/>
                <a:cs typeface="Arial" charset="0"/>
                <a:sym typeface="Source Code Pro" charset="0"/>
              </a:rPr>
              <a:t>metaphor where the part stands for the whole: seems more literal</a:t>
            </a:r>
          </a:p>
          <a:p>
            <a:pPr eaLnBrk="1" hangingPunct="1">
              <a:lnSpc>
                <a:spcPct val="115000"/>
              </a:lnSpc>
              <a:spcBef>
                <a:spcPct val="0"/>
              </a:spcBef>
              <a:buClr>
                <a:srgbClr val="666666"/>
              </a:buClr>
              <a:buSzTx/>
              <a:buFont typeface="Source Code Pro" charset="0"/>
              <a:buNone/>
            </a:pPr>
            <a:endParaRPr lang="en-US" smtClean="0">
              <a:latin typeface="Source Code Pro" charset="0"/>
              <a:cs typeface="Arial" charset="0"/>
              <a:sym typeface="Source Code Pro" charset="0"/>
            </a:endParaRPr>
          </a:p>
          <a:p>
            <a:pPr eaLnBrk="1" hangingPunct="1">
              <a:lnSpc>
                <a:spcPct val="115000"/>
              </a:lnSpc>
              <a:spcBef>
                <a:spcPct val="0"/>
              </a:spcBef>
              <a:buClr>
                <a:srgbClr val="666666"/>
              </a:buClr>
              <a:buSzTx/>
              <a:buFont typeface="Source Code Pro" charset="0"/>
              <a:buNone/>
            </a:pPr>
            <a:r>
              <a:rPr lang="en-US" i="1" smtClean="0">
                <a:latin typeface="Source Code Pro" charset="0"/>
                <a:cs typeface="Arial" charset="0"/>
                <a:sym typeface="Source Code Pro" charset="0"/>
              </a:rPr>
              <a:t>"Lend me a hand..."</a:t>
            </a:r>
          </a:p>
          <a:p>
            <a:pPr eaLnBrk="1" hangingPunct="1">
              <a:lnSpc>
                <a:spcPct val="115000"/>
              </a:lnSpc>
              <a:spcBef>
                <a:spcPct val="0"/>
              </a:spcBef>
              <a:spcAft>
                <a:spcPts val="1600"/>
              </a:spcAft>
              <a:buClr>
                <a:srgbClr val="666666"/>
              </a:buClr>
              <a:buSzTx/>
              <a:buFont typeface="Source Code Pro" charset="0"/>
              <a:buNone/>
            </a:pPr>
            <a:endParaRPr lang="en-US" b="1" u="sng" smtClean="0">
              <a:solidFill>
                <a:srgbClr val="666666"/>
              </a:solidFill>
              <a:latin typeface="Source Code Pro" charset="0"/>
              <a:cs typeface="Arial" charset="0"/>
              <a:sym typeface="Source Code Pro" charset="0"/>
            </a:endParaRPr>
          </a:p>
          <a:p>
            <a:pPr eaLnBrk="1" hangingPunct="1">
              <a:lnSpc>
                <a:spcPct val="115000"/>
              </a:lnSpc>
              <a:spcBef>
                <a:spcPct val="0"/>
              </a:spcBef>
              <a:spcAft>
                <a:spcPts val="1600"/>
              </a:spcAft>
              <a:buClr>
                <a:srgbClr val="666666"/>
              </a:buClr>
              <a:buSzTx/>
              <a:buFont typeface="Source Code Pro" charset="0"/>
              <a:buNone/>
            </a:pPr>
            <a:endParaRPr lang="en-US" b="1" u="sng" smtClean="0">
              <a:solidFill>
                <a:srgbClr val="666666"/>
              </a:solidFill>
              <a:latin typeface="Source Code Pro" charset="0"/>
              <a:cs typeface="Arial" charset="0"/>
              <a:sym typeface="Source Code Pro" charset="0"/>
            </a:endParaRPr>
          </a:p>
        </p:txBody>
      </p:sp>
      <p:sp>
        <p:nvSpPr>
          <p:cNvPr id="229" name="Shape 229"/>
          <p:cNvSpPr txBox="1">
            <a:spLocks noGrp="1"/>
          </p:cNvSpPr>
          <p:nvPr>
            <p:ph type="body" idx="2"/>
          </p:nvPr>
        </p:nvSpPr>
        <p:spPr>
          <a:xfrm>
            <a:off x="48323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sz="1800" b="1" smtClean="0">
                <a:solidFill>
                  <a:srgbClr val="0000FF"/>
                </a:solidFill>
                <a:latin typeface="Source Code Pro" charset="0"/>
                <a:cs typeface="Arial" charset="0"/>
                <a:sym typeface="Source Code Pro" charset="0"/>
              </a:rPr>
              <a:t>“Is Google Making Us Stupid?” </a:t>
            </a:r>
          </a:p>
          <a:p>
            <a:pPr eaLnBrk="1" hangingPunct="1">
              <a:lnSpc>
                <a:spcPct val="115000"/>
              </a:lnSpc>
              <a:spcBef>
                <a:spcPct val="0"/>
              </a:spcBef>
              <a:spcAft>
                <a:spcPts val="1600"/>
              </a:spcAft>
              <a:buClr>
                <a:srgbClr val="666666"/>
              </a:buClr>
              <a:buSzTx/>
              <a:buFont typeface="Source Code Pro" charset="0"/>
              <a:buNone/>
            </a:pPr>
            <a:endParaRPr lang="en-US" sz="1800" b="1" smtClean="0">
              <a:solidFill>
                <a:srgbClr val="0000FF"/>
              </a:solidFill>
              <a:latin typeface="Source Code Pro" charset="0"/>
              <a:cs typeface="Arial" charset="0"/>
              <a:sym typeface="Source Code Pro" charset="0"/>
            </a:endParaRPr>
          </a:p>
          <a:p>
            <a:pPr eaLnBrk="1" hangingPunct="1">
              <a:lnSpc>
                <a:spcPct val="115000"/>
              </a:lnSpc>
              <a:spcBef>
                <a:spcPct val="0"/>
              </a:spcBef>
              <a:spcAft>
                <a:spcPts val="1600"/>
              </a:spcAft>
              <a:buClr>
                <a:srgbClr val="666666"/>
              </a:buClr>
              <a:buSzTx/>
              <a:buFont typeface="Source Code Pro" charset="0"/>
              <a:buNone/>
            </a:pPr>
            <a:r>
              <a:rPr lang="en-US" b="1" smtClean="0">
                <a:solidFill>
                  <a:srgbClr val="0000FF"/>
                </a:solidFill>
                <a:latin typeface="Source Code Pro" charset="0"/>
                <a:cs typeface="Arial" charset="0"/>
                <a:sym typeface="Source Code Pro" charset="0"/>
              </a:rPr>
              <a:t>(Nicholas Carr, July/August 2008 Issue of </a:t>
            </a:r>
            <a:r>
              <a:rPr lang="en-US" b="1" i="1" smtClean="0">
                <a:solidFill>
                  <a:srgbClr val="0000FF"/>
                </a:solidFill>
                <a:latin typeface="Source Code Pro" charset="0"/>
                <a:cs typeface="Arial" charset="0"/>
                <a:sym typeface="Source Code Pro" charset="0"/>
              </a:rPr>
              <a:t>The Atlantic) </a:t>
            </a:r>
          </a:p>
          <a:p>
            <a:pPr eaLnBrk="1" hangingPunct="1">
              <a:lnSpc>
                <a:spcPct val="115000"/>
              </a:lnSpc>
              <a:spcBef>
                <a:spcPct val="0"/>
              </a:spcBef>
              <a:spcAft>
                <a:spcPts val="1600"/>
              </a:spcAft>
              <a:buClr>
                <a:srgbClr val="666666"/>
              </a:buClr>
              <a:buSzTx/>
              <a:buFont typeface="Source Code Pro" charset="0"/>
              <a:buNone/>
            </a:pPr>
            <a:endParaRPr lang="en-US" smtClean="0">
              <a:solidFill>
                <a:srgbClr val="666666"/>
              </a:solidFill>
              <a:latin typeface="Source Code Pro" charset="0"/>
              <a:cs typeface="Arial" charset="0"/>
              <a:sym typeface="Source Code Pro" charset="0"/>
            </a:endParaRPr>
          </a:p>
        </p:txBody>
      </p:sp>
      <p:sp>
        <p:nvSpPr>
          <p:cNvPr id="67588" name="Shape 230"/>
          <p:cNvSpPr>
            <a:spLocks noChangeArrowheads="1"/>
          </p:cNvSpPr>
          <p:nvPr/>
        </p:nvSpPr>
        <p:spPr bwMode="auto">
          <a:xfrm>
            <a:off x="1525588" y="3260725"/>
            <a:ext cx="1262062" cy="1155700"/>
          </a:xfrm>
          <a:prstGeom prst="triangle">
            <a:avLst>
              <a:gd name="adj" fmla="val 50000"/>
            </a:avLst>
          </a:prstGeom>
          <a:solidFill>
            <a:schemeClr val="tx2"/>
          </a:solidFill>
          <a:ln w="9525">
            <a:solidFill>
              <a:schemeClr val="bg2"/>
            </a:solidFill>
            <a:round/>
            <a:headEnd/>
            <a:tailEnd/>
          </a:ln>
        </p:spPr>
        <p:txBody>
          <a:bodyPr lIns="91425" tIns="91425" rIns="91425" bIns="91425" anchor="ctr"/>
          <a:lstStyle/>
          <a:p>
            <a:endParaRPr lang="en-US"/>
          </a:p>
        </p:txBody>
      </p:sp>
      <p:sp>
        <p:nvSpPr>
          <p:cNvPr id="67589" name="Shape 231"/>
          <p:cNvSpPr txBox="1">
            <a:spLocks noChangeArrowheads="1"/>
          </p:cNvSpPr>
          <p:nvPr/>
        </p:nvSpPr>
        <p:spPr bwMode="auto">
          <a:xfrm>
            <a:off x="1835150" y="2968625"/>
            <a:ext cx="952500" cy="292100"/>
          </a:xfrm>
          <a:prstGeom prst="rect">
            <a:avLst/>
          </a:prstGeom>
          <a:noFill/>
          <a:ln w="9525">
            <a:noFill/>
            <a:miter lim="800000"/>
            <a:headEnd/>
            <a:tailEnd/>
          </a:ln>
        </p:spPr>
        <p:txBody>
          <a:bodyPr lIns="91425" tIns="91425" rIns="91425" bIns="91425"/>
          <a:lstStyle/>
          <a:p>
            <a:r>
              <a:rPr lang="en-US"/>
              <a:t>PART</a:t>
            </a:r>
          </a:p>
        </p:txBody>
      </p:sp>
      <p:sp>
        <p:nvSpPr>
          <p:cNvPr id="67590" name="Shape 232"/>
          <p:cNvSpPr txBox="1">
            <a:spLocks noChangeArrowheads="1"/>
          </p:cNvSpPr>
          <p:nvPr/>
        </p:nvSpPr>
        <p:spPr bwMode="auto">
          <a:xfrm>
            <a:off x="1731963" y="4462463"/>
            <a:ext cx="950912" cy="293687"/>
          </a:xfrm>
          <a:prstGeom prst="rect">
            <a:avLst/>
          </a:prstGeom>
          <a:noFill/>
          <a:ln w="9525">
            <a:noFill/>
            <a:miter lim="800000"/>
            <a:headEnd/>
            <a:tailEnd/>
          </a:ln>
        </p:spPr>
        <p:txBody>
          <a:bodyPr lIns="91425" tIns="91425" rIns="91425" bIns="91425"/>
          <a:lstStyle/>
          <a:p>
            <a:r>
              <a:rPr lang="en-US"/>
              <a:t>WHOLE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8"/>
                                        </p:tgtEl>
                                        <p:attrNameLst>
                                          <p:attrName>style.visibility</p:attrName>
                                        </p:attrNameLst>
                                      </p:cBhvr>
                                      <p:to>
                                        <p:strVal val="visible"/>
                                      </p:to>
                                    </p:set>
                                    <p:animEffect transition="in" filter="fade">
                                      <p:cBhvr>
                                        <p:cTn id="7" dur="1000"/>
                                        <p:tgtEl>
                                          <p:spTgt spid="2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9"/>
                                        </p:tgtEl>
                                        <p:attrNameLst>
                                          <p:attrName>style.visibility</p:attrName>
                                        </p:attrNameLst>
                                      </p:cBhvr>
                                      <p:to>
                                        <p:strVal val="visible"/>
                                      </p:to>
                                    </p:set>
                                    <p:animEffect transition="in" filter="fade">
                                      <p:cBhvr>
                                        <p:cTn id="12" dur="1000"/>
                                        <p:tgtEl>
                                          <p:spTgt spid="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hape 237"/>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Metonymy</a:t>
            </a:r>
          </a:p>
        </p:txBody>
      </p:sp>
      <p:sp>
        <p:nvSpPr>
          <p:cNvPr id="238" name="Shape 238"/>
          <p:cNvSpPr txBox="1">
            <a:spLocks noGrp="1"/>
          </p:cNvSpPr>
          <p:nvPr>
            <p:ph type="body" idx="1"/>
          </p:nvPr>
        </p:nvSpPr>
        <p:spPr>
          <a:xfrm>
            <a:off x="311150" y="1174750"/>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u="sng" smtClean="0">
                <a:solidFill>
                  <a:srgbClr val="666666"/>
                </a:solidFill>
                <a:latin typeface="Source Code Pro" charset="0"/>
                <a:cs typeface="Arial" charset="0"/>
                <a:sym typeface="Source Code Pro" charset="0"/>
              </a:rPr>
              <a:t>DEFINITION</a:t>
            </a:r>
          </a:p>
          <a:p>
            <a:pPr eaLnBrk="1" hangingPunct="1">
              <a:lnSpc>
                <a:spcPct val="115000"/>
              </a:lnSpc>
              <a:spcBef>
                <a:spcPct val="0"/>
              </a:spcBef>
              <a:buClr>
                <a:srgbClr val="666666"/>
              </a:buClr>
              <a:buSzTx/>
              <a:buFont typeface="Source Code Pro" charset="0"/>
              <a:buNone/>
            </a:pPr>
            <a:r>
              <a:rPr lang="en-US" b="1" smtClean="0">
                <a:latin typeface="Source Code Pro" charset="0"/>
                <a:cs typeface="Arial" charset="0"/>
                <a:sym typeface="Source Code Pro" charset="0"/>
              </a:rPr>
              <a:t>A figure of speech in which one word or phrase is substituted for another with which it is closely associated at a deeper level</a:t>
            </a:r>
          </a:p>
          <a:p>
            <a:pPr eaLnBrk="1" hangingPunct="1">
              <a:lnSpc>
                <a:spcPct val="115000"/>
              </a:lnSpc>
              <a:spcBef>
                <a:spcPct val="0"/>
              </a:spcBef>
              <a:buClr>
                <a:srgbClr val="666666"/>
              </a:buClr>
              <a:buSzTx/>
              <a:buFont typeface="Source Code Pro" charset="0"/>
              <a:buNone/>
            </a:pPr>
            <a:r>
              <a:rPr lang="en-US" sz="1200" b="1" i="1" smtClean="0">
                <a:latin typeface="Source Code Pro" charset="0"/>
                <a:cs typeface="Arial" charset="0"/>
                <a:sym typeface="Source Code Pro" charset="0"/>
              </a:rPr>
              <a:t>    </a:t>
            </a:r>
          </a:p>
          <a:p>
            <a:pPr eaLnBrk="1" hangingPunct="1">
              <a:lnSpc>
                <a:spcPct val="115000"/>
              </a:lnSpc>
              <a:spcBef>
                <a:spcPct val="0"/>
              </a:spcBef>
              <a:buClr>
                <a:srgbClr val="666666"/>
              </a:buClr>
              <a:buSzTx/>
              <a:buFont typeface="Source Code Pro" charset="0"/>
              <a:buNone/>
            </a:pPr>
            <a:r>
              <a:rPr lang="en-US" sz="1200" b="1" i="1" smtClean="0">
                <a:latin typeface="Source Code Pro" charset="0"/>
                <a:cs typeface="Arial" charset="0"/>
                <a:sym typeface="Source Code Pro" charset="0"/>
              </a:rPr>
              <a:t>(such as "crown" for "royalty"; “lend me your heart”).</a:t>
            </a:r>
          </a:p>
        </p:txBody>
      </p:sp>
      <p:sp>
        <p:nvSpPr>
          <p:cNvPr id="239" name="Shape 239"/>
          <p:cNvSpPr txBox="1">
            <a:spLocks noGrp="1"/>
          </p:cNvSpPr>
          <p:nvPr>
            <p:ph type="body" idx="2"/>
          </p:nvPr>
        </p:nvSpPr>
        <p:spPr>
          <a:xfrm>
            <a:off x="4886325" y="1560513"/>
            <a:ext cx="3998913"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sz="1800" b="1" smtClean="0">
                <a:solidFill>
                  <a:srgbClr val="0000FF"/>
                </a:solidFill>
                <a:latin typeface="Source Code Pro" charset="0"/>
                <a:cs typeface="Arial" charset="0"/>
                <a:sym typeface="Source Code Pro" charset="0"/>
              </a:rPr>
              <a:t>“The British crown has been plagued by scandal.” </a:t>
            </a:r>
          </a:p>
          <a:p>
            <a:pPr eaLnBrk="1" hangingPunct="1">
              <a:lnSpc>
                <a:spcPct val="115000"/>
              </a:lnSpc>
              <a:spcBef>
                <a:spcPct val="0"/>
              </a:spcBef>
              <a:spcAft>
                <a:spcPts val="1600"/>
              </a:spcAft>
              <a:buClr>
                <a:srgbClr val="666666"/>
              </a:buClr>
              <a:buSzTx/>
              <a:buFont typeface="Source Code Pro" charset="0"/>
              <a:buNone/>
            </a:pPr>
            <a:r>
              <a:rPr lang="en-US" smtClean="0">
                <a:solidFill>
                  <a:srgbClr val="0000FF"/>
                </a:solidFill>
                <a:latin typeface="Source Code Pro" charset="0"/>
                <a:cs typeface="Arial" charset="0"/>
                <a:sym typeface="Source Code Pro" charset="0"/>
              </a:rPr>
              <a:t>(Queen Elizabeth II speech)</a:t>
            </a:r>
            <a:r>
              <a:rPr lang="en-US" smtClean="0">
                <a:solidFill>
                  <a:srgbClr val="666666"/>
                </a:solidFill>
                <a:latin typeface="Source Code Pro" charset="0"/>
                <a:cs typeface="Arial" charset="0"/>
                <a:sym typeface="Source Code Pro" charset="0"/>
              </a:rPr>
              <a:t> </a:t>
            </a:r>
          </a:p>
        </p:txBody>
      </p:sp>
      <p:sp>
        <p:nvSpPr>
          <p:cNvPr id="69636" name="Shape 240"/>
          <p:cNvSpPr txBox="1">
            <a:spLocks noChangeArrowheads="1"/>
          </p:cNvSpPr>
          <p:nvPr/>
        </p:nvSpPr>
        <p:spPr bwMode="auto">
          <a:xfrm>
            <a:off x="1708150" y="4514850"/>
            <a:ext cx="1079500" cy="801688"/>
          </a:xfrm>
          <a:prstGeom prst="rect">
            <a:avLst/>
          </a:prstGeom>
          <a:noFill/>
          <a:ln w="9525">
            <a:noFill/>
            <a:miter lim="800000"/>
            <a:headEnd/>
            <a:tailEnd/>
          </a:ln>
        </p:spPr>
        <p:txBody>
          <a:bodyPr lIns="91425" tIns="91425" rIns="91425" bIns="91425"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8"/>
                                        </p:tgtEl>
                                        <p:attrNameLst>
                                          <p:attrName>style.visibility</p:attrName>
                                        </p:attrNameLst>
                                      </p:cBhvr>
                                      <p:to>
                                        <p:strVal val="visible"/>
                                      </p:to>
                                    </p:set>
                                    <p:animEffect transition="in" filter="fade">
                                      <p:cBhvr>
                                        <p:cTn id="7" dur="1000"/>
                                        <p:tgtEl>
                                          <p:spTgt spid="2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9"/>
                                        </p:tgtEl>
                                        <p:attrNameLst>
                                          <p:attrName>style.visibility</p:attrName>
                                        </p:attrNameLst>
                                      </p:cBhvr>
                                      <p:to>
                                        <p:strVal val="visible"/>
                                      </p:to>
                                    </p:set>
                                    <p:animEffect transition="in" filter="fade">
                                      <p:cBhvr>
                                        <p:cTn id="12" dur="1000"/>
                                        <p:tgtEl>
                                          <p:spTgt spid="2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hape 245"/>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personification</a:t>
            </a:r>
          </a:p>
        </p:txBody>
      </p:sp>
      <p:sp>
        <p:nvSpPr>
          <p:cNvPr id="246" name="Shape 246"/>
          <p:cNvSpPr txBox="1">
            <a:spLocks noGrp="1"/>
          </p:cNvSpPr>
          <p:nvPr>
            <p:ph type="body" idx="1"/>
          </p:nvPr>
        </p:nvSpPr>
        <p:spPr>
          <a:xfrm>
            <a:off x="3111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u="sng" smtClean="0">
                <a:solidFill>
                  <a:srgbClr val="666666"/>
                </a:solidFill>
                <a:latin typeface="Source Code Pro" charset="0"/>
                <a:cs typeface="Arial" charset="0"/>
                <a:sym typeface="Source Code Pro" charset="0"/>
              </a:rPr>
              <a:t>DEFINITION</a:t>
            </a:r>
          </a:p>
          <a:p>
            <a:pPr eaLnBrk="1" hangingPunct="1">
              <a:lnSpc>
                <a:spcPct val="115000"/>
              </a:lnSpc>
              <a:spcBef>
                <a:spcPct val="0"/>
              </a:spcBef>
              <a:spcAft>
                <a:spcPts val="1600"/>
              </a:spcAft>
              <a:buClr>
                <a:srgbClr val="666666"/>
              </a:buClr>
              <a:buSzTx/>
              <a:buFont typeface="Source Code Pro" charset="0"/>
              <a:buNone/>
            </a:pPr>
            <a:r>
              <a:rPr lang="en-US" sz="1800" smtClean="0">
                <a:latin typeface="Source Code Pro" charset="0"/>
                <a:cs typeface="Arial" charset="0"/>
                <a:sym typeface="Source Code Pro" charset="0"/>
              </a:rPr>
              <a:t>Giving human qualities to something that is not human</a:t>
            </a:r>
          </a:p>
        </p:txBody>
      </p:sp>
      <p:sp>
        <p:nvSpPr>
          <p:cNvPr id="247" name="Shape 247"/>
          <p:cNvSpPr txBox="1">
            <a:spLocks noGrp="1"/>
          </p:cNvSpPr>
          <p:nvPr>
            <p:ph type="body" idx="2"/>
          </p:nvPr>
        </p:nvSpPr>
        <p:spPr/>
        <p:txBody>
          <a:bodyPr>
            <a:noAutofit/>
          </a:bodyPr>
          <a:lstStyle/>
          <a:p>
            <a:pPr eaLnBrk="1" fontAlgn="auto" hangingPunct="1">
              <a:lnSpc>
                <a:spcPct val="115000"/>
              </a:lnSpc>
              <a:spcAft>
                <a:spcPts val="1600"/>
              </a:spcAft>
              <a:buClr>
                <a:schemeClr val="dk2"/>
              </a:buClr>
              <a:buFont typeface="Source Code Pro"/>
              <a:buNone/>
              <a:defRPr/>
            </a:pPr>
            <a:r>
              <a:rPr lang="en" sz="1800" b="1">
                <a:solidFill>
                  <a:srgbClr val="0000FF"/>
                </a:solidFill>
                <a:highlight>
                  <a:srgbClr val="FFFFFF"/>
                </a:highlight>
                <a:latin typeface="Source Code Pro"/>
                <a:ea typeface="Source Code Pro"/>
                <a:cs typeface="Source Code Pro"/>
                <a:sym typeface="Source Code Pro"/>
              </a:rPr>
              <a:t>  “The plane moved every way a line can move, and it controlled three dimensions, so the line carved massive and subtle slits in the air like sculptures.” </a:t>
            </a:r>
          </a:p>
          <a:p>
            <a:pPr eaLnBrk="1" fontAlgn="auto" hangingPunct="1">
              <a:lnSpc>
                <a:spcPct val="115000"/>
              </a:lnSpc>
              <a:spcAft>
                <a:spcPts val="1600"/>
              </a:spcAft>
              <a:buClr>
                <a:schemeClr val="dk2"/>
              </a:buClr>
              <a:buFont typeface="Source Code Pro"/>
              <a:buNone/>
              <a:defRPr/>
            </a:pPr>
            <a:r>
              <a:rPr lang="en" b="1">
                <a:solidFill>
                  <a:srgbClr val="0000FF"/>
                </a:solidFill>
                <a:highlight>
                  <a:srgbClr val="FFFFFF"/>
                </a:highlight>
                <a:latin typeface="Source Code Pro"/>
                <a:ea typeface="Source Code Pro"/>
                <a:cs typeface="Source Code Pro"/>
                <a:sym typeface="Source Code Pro"/>
              </a:rPr>
              <a:t>(Annie Dillard, from </a:t>
            </a:r>
            <a:r>
              <a:rPr lang="en" b="1" i="1">
                <a:solidFill>
                  <a:srgbClr val="0000FF"/>
                </a:solidFill>
                <a:highlight>
                  <a:srgbClr val="FFFFFF"/>
                </a:highlight>
                <a:latin typeface="Source Code Pro"/>
                <a:ea typeface="Source Code Pro"/>
                <a:cs typeface="Source Code Pro"/>
                <a:sym typeface="Source Code Pro"/>
              </a:rPr>
              <a:t>The Writing Life)</a:t>
            </a:r>
          </a:p>
          <a:p>
            <a:pPr eaLnBrk="1" fontAlgn="auto" hangingPunct="1">
              <a:lnSpc>
                <a:spcPct val="115000"/>
              </a:lnSpc>
              <a:spcAft>
                <a:spcPts val="1600"/>
              </a:spcAft>
              <a:buClr>
                <a:schemeClr val="dk2"/>
              </a:buClr>
              <a:buFont typeface="Source Code Pro"/>
              <a:buNone/>
              <a:defRPr/>
            </a:pPr>
            <a:endParaRPr>
              <a:solidFill>
                <a:schemeClr val="dk2"/>
              </a:solidFill>
              <a:latin typeface="Source Code Pro"/>
              <a:ea typeface="Source Code Pro"/>
              <a:cs typeface="Source Code Pro"/>
              <a:sym typeface="Source Code Pr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6"/>
                                        </p:tgtEl>
                                        <p:attrNameLst>
                                          <p:attrName>style.visibility</p:attrName>
                                        </p:attrNameLst>
                                      </p:cBhvr>
                                      <p:to>
                                        <p:strVal val="visible"/>
                                      </p:to>
                                    </p:set>
                                    <p:animEffect transition="in" filter="fade">
                                      <p:cBhvr>
                                        <p:cTn id="7" dur="1000"/>
                                        <p:tgtEl>
                                          <p:spTgt spid="2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7"/>
                                        </p:tgtEl>
                                        <p:attrNameLst>
                                          <p:attrName>style.visibility</p:attrName>
                                        </p:attrNameLst>
                                      </p:cBhvr>
                                      <p:to>
                                        <p:strVal val="visible"/>
                                      </p:to>
                                    </p:set>
                                    <p:animEffect transition="in" filter="fade">
                                      <p:cBhvr>
                                        <p:cTn id="12" dur="1000"/>
                                        <p:tgtEl>
                                          <p:spTgt spid="2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hape 69"/>
          <p:cNvSpPr txBox="1">
            <a:spLocks noGrp="1"/>
          </p:cNvSpPr>
          <p:nvPr>
            <p:ph type="title"/>
          </p:nvPr>
        </p:nvSpPr>
        <p:spPr>
          <a:xfrm>
            <a:off x="2803525" y="803275"/>
            <a:ext cx="3536950" cy="3536950"/>
          </a:xfrm>
        </p:spPr>
        <p:txBody>
          <a:bodyPr/>
          <a:lstStyle/>
          <a:p>
            <a:pPr eaLnBrk="1" hangingPunct="1">
              <a:spcBef>
                <a:spcPct val="0"/>
              </a:spcBef>
              <a:buClr>
                <a:schemeClr val="accent1"/>
              </a:buClr>
              <a:buSzTx/>
              <a:buFont typeface="Amatic SC" charset="0"/>
              <a:buNone/>
            </a:pPr>
            <a:r>
              <a:rPr lang="en-US" b="1" smtClean="0">
                <a:solidFill>
                  <a:schemeClr val="accent1"/>
                </a:solidFill>
                <a:latin typeface="Amatic SC" charset="0"/>
                <a:cs typeface="Arial" charset="0"/>
                <a:sym typeface="Amatic SC" charset="0"/>
              </a:rPr>
              <a:t>Interruption</a:t>
            </a:r>
            <a:br>
              <a:rPr lang="en-US" b="1" smtClean="0">
                <a:solidFill>
                  <a:schemeClr val="accent1"/>
                </a:solidFill>
                <a:latin typeface="Amatic SC" charset="0"/>
                <a:cs typeface="Arial" charset="0"/>
                <a:sym typeface="Amatic SC" charset="0"/>
              </a:rPr>
            </a:br>
            <a:r>
              <a:rPr lang="en-US" b="1" smtClean="0">
                <a:solidFill>
                  <a:schemeClr val="accent1"/>
                </a:solidFill>
                <a:latin typeface="Amatic SC" charset="0"/>
                <a:cs typeface="Arial" charset="0"/>
                <a:sym typeface="Amatic SC" charset="0"/>
              </a:rPr>
              <a:t>(2)</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hape 252"/>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Periphrasis</a:t>
            </a:r>
          </a:p>
        </p:txBody>
      </p:sp>
      <p:sp>
        <p:nvSpPr>
          <p:cNvPr id="253" name="Shape 253"/>
          <p:cNvSpPr txBox="1">
            <a:spLocks noGrp="1"/>
          </p:cNvSpPr>
          <p:nvPr>
            <p:ph type="body" idx="1"/>
          </p:nvPr>
        </p:nvSpPr>
        <p:spPr>
          <a:xfrm>
            <a:off x="3111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u="sng" smtClean="0">
                <a:solidFill>
                  <a:srgbClr val="666666"/>
                </a:solidFill>
                <a:latin typeface="Source Code Pro" charset="0"/>
                <a:cs typeface="Arial" charset="0"/>
                <a:sym typeface="Source Code Pro" charset="0"/>
              </a:rPr>
              <a:t>DEFINITION</a:t>
            </a:r>
          </a:p>
          <a:p>
            <a:pPr eaLnBrk="1" hangingPunct="1">
              <a:lnSpc>
                <a:spcPct val="115000"/>
              </a:lnSpc>
              <a:spcBef>
                <a:spcPct val="0"/>
              </a:spcBef>
              <a:buClr>
                <a:srgbClr val="666666"/>
              </a:buClr>
              <a:buSzTx/>
              <a:buFont typeface="Source Code Pro" charset="0"/>
              <a:buNone/>
            </a:pPr>
            <a:r>
              <a:rPr lang="en-US" sz="1800" smtClean="0">
                <a:latin typeface="Source Code Pro" charset="0"/>
                <a:cs typeface="Arial" charset="0"/>
                <a:sym typeface="Source Code Pro" charset="0"/>
              </a:rPr>
              <a:t>A trope in which one substitutes a descriptive word or phrase for a proper noun</a:t>
            </a:r>
          </a:p>
          <a:p>
            <a:pPr eaLnBrk="1" hangingPunct="1">
              <a:lnSpc>
                <a:spcPct val="115000"/>
              </a:lnSpc>
              <a:spcBef>
                <a:spcPct val="0"/>
              </a:spcBef>
              <a:buClr>
                <a:srgbClr val="666666"/>
              </a:buClr>
              <a:buSzTx/>
              <a:buFont typeface="Source Code Pro" charset="0"/>
              <a:buNone/>
            </a:pPr>
            <a:endParaRPr lang="en-US" sz="1800" smtClean="0">
              <a:latin typeface="Source Code Pro" charset="0"/>
              <a:cs typeface="Arial" charset="0"/>
              <a:sym typeface="Source Code Pro" charset="0"/>
            </a:endParaRPr>
          </a:p>
          <a:p>
            <a:pPr eaLnBrk="1" hangingPunct="1">
              <a:lnSpc>
                <a:spcPct val="115000"/>
              </a:lnSpc>
              <a:spcBef>
                <a:spcPct val="0"/>
              </a:spcBef>
              <a:buClr>
                <a:srgbClr val="666666"/>
              </a:buClr>
              <a:buSzTx/>
              <a:buFont typeface="Source Code Pro" charset="0"/>
              <a:buNone/>
            </a:pPr>
            <a:r>
              <a:rPr lang="en-US" sz="1800" i="1" smtClean="0">
                <a:latin typeface="Source Code Pro" charset="0"/>
                <a:cs typeface="Arial" charset="0"/>
                <a:sym typeface="Source Code Pro" charset="0"/>
              </a:rPr>
              <a:t>"The Big Apple"</a:t>
            </a:r>
          </a:p>
          <a:p>
            <a:pPr eaLnBrk="1" hangingPunct="1">
              <a:lnSpc>
                <a:spcPct val="115000"/>
              </a:lnSpc>
              <a:spcBef>
                <a:spcPct val="0"/>
              </a:spcBef>
              <a:spcAft>
                <a:spcPts val="1600"/>
              </a:spcAft>
              <a:buClr>
                <a:srgbClr val="666666"/>
              </a:buClr>
              <a:buSzTx/>
              <a:buFont typeface="Source Code Pro" charset="0"/>
              <a:buNone/>
            </a:pPr>
            <a:endParaRPr lang="en-US" b="1" u="sng" smtClean="0">
              <a:solidFill>
                <a:srgbClr val="666666"/>
              </a:solidFill>
              <a:latin typeface="Source Code Pro" charset="0"/>
              <a:cs typeface="Arial" charset="0"/>
              <a:sym typeface="Source Code Pro" charset="0"/>
            </a:endParaRPr>
          </a:p>
        </p:txBody>
      </p:sp>
      <p:sp>
        <p:nvSpPr>
          <p:cNvPr id="254" name="Shape 254"/>
          <p:cNvSpPr txBox="1">
            <a:spLocks noGrp="1"/>
          </p:cNvSpPr>
          <p:nvPr>
            <p:ph type="body" idx="2"/>
          </p:nvPr>
        </p:nvSpPr>
        <p:spPr/>
        <p:txBody>
          <a:bodyPr>
            <a:noAutofit/>
          </a:bodyPr>
          <a:lstStyle/>
          <a:p>
            <a:pPr eaLnBrk="1" fontAlgn="auto" hangingPunct="1">
              <a:lnSpc>
                <a:spcPct val="115000"/>
              </a:lnSpc>
              <a:spcAft>
                <a:spcPts val="1600"/>
              </a:spcAft>
              <a:buClr>
                <a:schemeClr val="dk2"/>
              </a:buClr>
              <a:buFont typeface="Source Code Pro"/>
              <a:buNone/>
              <a:defRPr/>
            </a:pPr>
            <a:r>
              <a:rPr lang="en" sz="1800" b="1">
                <a:solidFill>
                  <a:srgbClr val="0000FF"/>
                </a:solidFill>
                <a:highlight>
                  <a:srgbClr val="FFFFFF"/>
                </a:highlight>
                <a:latin typeface="Source Code Pro"/>
                <a:ea typeface="Source Code Pro"/>
                <a:cs typeface="Source Code Pro"/>
                <a:sym typeface="Source Code Pro"/>
              </a:rPr>
              <a:t>“And let every other power know that this Hemisphere intends to remain the master of its own house.” </a:t>
            </a:r>
          </a:p>
          <a:p>
            <a:pPr eaLnBrk="1" fontAlgn="auto" hangingPunct="1">
              <a:lnSpc>
                <a:spcPct val="115000"/>
              </a:lnSpc>
              <a:spcAft>
                <a:spcPts val="1600"/>
              </a:spcAft>
              <a:buClr>
                <a:schemeClr val="dk2"/>
              </a:buClr>
              <a:buFont typeface="Source Code Pro"/>
              <a:buNone/>
              <a:defRPr/>
            </a:pPr>
            <a:r>
              <a:rPr lang="en" sz="1200" b="1">
                <a:solidFill>
                  <a:srgbClr val="0000FF"/>
                </a:solidFill>
                <a:highlight>
                  <a:srgbClr val="FFFFFF"/>
                </a:highlight>
                <a:latin typeface="Source Code Pro"/>
                <a:ea typeface="Source Code Pro"/>
                <a:cs typeface="Source Code Pro"/>
                <a:sym typeface="Source Code Pro"/>
              </a:rPr>
              <a:t>(John F. Kennedy, Inauguration Speech, 1961)</a:t>
            </a:r>
          </a:p>
          <a:p>
            <a:pPr eaLnBrk="1" fontAlgn="auto" hangingPunct="1">
              <a:lnSpc>
                <a:spcPct val="115000"/>
              </a:lnSpc>
              <a:spcAft>
                <a:spcPts val="1600"/>
              </a:spcAft>
              <a:buClr>
                <a:schemeClr val="dk2"/>
              </a:buClr>
              <a:buFont typeface="Source Code Pro"/>
              <a:buNone/>
              <a:defRPr/>
            </a:pPr>
            <a:endParaRPr>
              <a:solidFill>
                <a:schemeClr val="dk2"/>
              </a:solidFill>
              <a:latin typeface="Source Code Pro"/>
              <a:ea typeface="Source Code Pro"/>
              <a:cs typeface="Source Code Pro"/>
              <a:sym typeface="Source Code Pr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3"/>
                                        </p:tgtEl>
                                        <p:attrNameLst>
                                          <p:attrName>style.visibility</p:attrName>
                                        </p:attrNameLst>
                                      </p:cBhvr>
                                      <p:to>
                                        <p:strVal val="visible"/>
                                      </p:to>
                                    </p:set>
                                    <p:animEffect transition="in" filter="fade">
                                      <p:cBhvr>
                                        <p:cTn id="7" dur="1000"/>
                                        <p:tgtEl>
                                          <p:spTgt spid="25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4"/>
                                        </p:tgtEl>
                                        <p:attrNameLst>
                                          <p:attrName>style.visibility</p:attrName>
                                        </p:attrNameLst>
                                      </p:cBhvr>
                                      <p:to>
                                        <p:strVal val="visible"/>
                                      </p:to>
                                    </p:set>
                                    <p:animEffect transition="in" filter="fade">
                                      <p:cBhvr>
                                        <p:cTn id="12" dur="1000"/>
                                        <p:tgtEl>
                                          <p:spTgt spid="2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hape 259"/>
          <p:cNvSpPr txBox="1">
            <a:spLocks noGrp="1"/>
          </p:cNvSpPr>
          <p:nvPr>
            <p:ph type="title"/>
          </p:nvPr>
        </p:nvSpPr>
        <p:spPr>
          <a:xfrm>
            <a:off x="2803525" y="803275"/>
            <a:ext cx="3536950" cy="3536950"/>
          </a:xfrm>
        </p:spPr>
        <p:txBody>
          <a:bodyPr/>
          <a:lstStyle/>
          <a:p>
            <a:pPr eaLnBrk="1" hangingPunct="1">
              <a:spcBef>
                <a:spcPct val="0"/>
              </a:spcBef>
              <a:buClr>
                <a:schemeClr val="accent1"/>
              </a:buClr>
              <a:buSzTx/>
              <a:buFont typeface="Amatic SC" charset="0"/>
              <a:buNone/>
            </a:pPr>
            <a:r>
              <a:rPr lang="en-US" b="1" smtClean="0">
                <a:solidFill>
                  <a:schemeClr val="accent1"/>
                </a:solidFill>
                <a:latin typeface="Amatic SC" charset="0"/>
                <a:cs typeface="Arial" charset="0"/>
                <a:sym typeface="Amatic SC" charset="0"/>
              </a:rPr>
              <a:t>Word Play</a:t>
            </a:r>
            <a:br>
              <a:rPr lang="en-US" b="1" smtClean="0">
                <a:solidFill>
                  <a:schemeClr val="accent1"/>
                </a:solidFill>
                <a:latin typeface="Amatic SC" charset="0"/>
                <a:cs typeface="Arial" charset="0"/>
                <a:sym typeface="Amatic SC" charset="0"/>
              </a:rPr>
            </a:br>
            <a:r>
              <a:rPr lang="en-US" b="1" smtClean="0">
                <a:solidFill>
                  <a:schemeClr val="accent1"/>
                </a:solidFill>
                <a:latin typeface="Amatic SC" charset="0"/>
                <a:cs typeface="Arial" charset="0"/>
                <a:sym typeface="Amatic SC" charset="0"/>
              </a:rPr>
              <a:t>(14)</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hape 264"/>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Pun</a:t>
            </a:r>
          </a:p>
        </p:txBody>
      </p:sp>
      <p:sp>
        <p:nvSpPr>
          <p:cNvPr id="265" name="Shape 265"/>
          <p:cNvSpPr txBox="1">
            <a:spLocks noGrp="1"/>
          </p:cNvSpPr>
          <p:nvPr>
            <p:ph type="body" idx="1"/>
          </p:nvPr>
        </p:nvSpPr>
        <p:spPr>
          <a:xfrm>
            <a:off x="3111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u="sng" smtClean="0">
                <a:solidFill>
                  <a:srgbClr val="666666"/>
                </a:solidFill>
                <a:latin typeface="Source Code Pro" charset="0"/>
                <a:cs typeface="Arial" charset="0"/>
                <a:sym typeface="Source Code Pro" charset="0"/>
              </a:rPr>
              <a:t>DEFINITION</a:t>
            </a:r>
          </a:p>
          <a:p>
            <a:pPr eaLnBrk="1" hangingPunct="1">
              <a:lnSpc>
                <a:spcPct val="115000"/>
              </a:lnSpc>
              <a:spcBef>
                <a:spcPct val="0"/>
              </a:spcBef>
              <a:buClr>
                <a:srgbClr val="666666"/>
              </a:buClr>
              <a:buSzTx/>
              <a:buFont typeface="Source Code Pro" charset="0"/>
              <a:buNone/>
            </a:pPr>
            <a:r>
              <a:rPr lang="en-US" sz="1800" b="1" smtClean="0">
                <a:solidFill>
                  <a:srgbClr val="666666"/>
                </a:solidFill>
                <a:latin typeface="Source Code Pro" charset="0"/>
                <a:cs typeface="Arial" charset="0"/>
                <a:sym typeface="Source Code Pro" charset="0"/>
              </a:rPr>
              <a:t>the use of similar or identical sounding words to create an alternate meaning to the sentence in which they are used.</a:t>
            </a:r>
          </a:p>
          <a:p>
            <a:pPr eaLnBrk="1" hangingPunct="1">
              <a:lnSpc>
                <a:spcPct val="115000"/>
              </a:lnSpc>
              <a:spcBef>
                <a:spcPct val="0"/>
              </a:spcBef>
              <a:spcAft>
                <a:spcPts val="1600"/>
              </a:spcAft>
              <a:buClr>
                <a:srgbClr val="666666"/>
              </a:buClr>
              <a:buSzTx/>
              <a:buFont typeface="Source Code Pro" charset="0"/>
              <a:buNone/>
            </a:pPr>
            <a:endParaRPr lang="en-US" b="1" u="sng" smtClean="0">
              <a:solidFill>
                <a:srgbClr val="666666"/>
              </a:solidFill>
              <a:latin typeface="Source Code Pro" charset="0"/>
              <a:cs typeface="Arial" charset="0"/>
              <a:sym typeface="Source Code Pro" charset="0"/>
            </a:endParaRPr>
          </a:p>
        </p:txBody>
      </p:sp>
      <p:sp>
        <p:nvSpPr>
          <p:cNvPr id="266" name="Shape 266"/>
          <p:cNvSpPr txBox="1">
            <a:spLocks noGrp="1"/>
          </p:cNvSpPr>
          <p:nvPr>
            <p:ph type="body" idx="2"/>
          </p:nvPr>
        </p:nvSpPr>
        <p:spPr/>
        <p:txBody>
          <a:bodyPr>
            <a:noAutofit/>
          </a:bodyPr>
          <a:lstStyle/>
          <a:p>
            <a:pPr eaLnBrk="1" fontAlgn="auto" hangingPunct="1">
              <a:lnSpc>
                <a:spcPct val="115000"/>
              </a:lnSpc>
              <a:spcAft>
                <a:spcPts val="1600"/>
              </a:spcAft>
              <a:buClr>
                <a:schemeClr val="dk2"/>
              </a:buClr>
              <a:buFont typeface="Source Code Pro"/>
              <a:buNone/>
              <a:defRPr/>
            </a:pPr>
            <a:r>
              <a:rPr lang="en" sz="1800" b="1">
                <a:solidFill>
                  <a:srgbClr val="0000FF"/>
                </a:solidFill>
                <a:highlight>
                  <a:srgbClr val="FFFFFF"/>
                </a:highlight>
                <a:latin typeface="Source Code Pro"/>
                <a:ea typeface="Source Code Pro"/>
                <a:cs typeface="Source Code Pro"/>
                <a:sym typeface="Source Code Pro"/>
              </a:rPr>
              <a:t>“Hospitals are sued by seven foot doctors” </a:t>
            </a:r>
          </a:p>
          <a:p>
            <a:pPr eaLnBrk="1" fontAlgn="auto" hangingPunct="1">
              <a:lnSpc>
                <a:spcPct val="115000"/>
              </a:lnSpc>
              <a:spcAft>
                <a:spcPts val="1600"/>
              </a:spcAft>
              <a:buClr>
                <a:schemeClr val="dk2"/>
              </a:buClr>
              <a:buFont typeface="Source Code Pro"/>
              <a:buNone/>
              <a:defRPr/>
            </a:pPr>
            <a:r>
              <a:rPr lang="en" b="1">
                <a:solidFill>
                  <a:srgbClr val="0000FF"/>
                </a:solidFill>
                <a:highlight>
                  <a:srgbClr val="FFFFFF"/>
                </a:highlight>
                <a:latin typeface="Source Code Pro"/>
                <a:ea typeface="Source Code Pro"/>
                <a:cs typeface="Source Code Pro"/>
                <a:sym typeface="Source Code Pro"/>
              </a:rPr>
              <a:t>(eRepublik, article headline, 2010)</a:t>
            </a:r>
          </a:p>
          <a:p>
            <a:pPr eaLnBrk="1" fontAlgn="auto" hangingPunct="1">
              <a:lnSpc>
                <a:spcPct val="115000"/>
              </a:lnSpc>
              <a:spcAft>
                <a:spcPts val="1600"/>
              </a:spcAft>
              <a:buClr>
                <a:schemeClr val="dk2"/>
              </a:buClr>
              <a:buFont typeface="Source Code Pro"/>
              <a:buNone/>
              <a:defRPr/>
            </a:pPr>
            <a:endParaRPr>
              <a:solidFill>
                <a:schemeClr val="dk2"/>
              </a:solidFill>
              <a:latin typeface="Source Code Pro"/>
              <a:ea typeface="Source Code Pro"/>
              <a:cs typeface="Source Code Pro"/>
              <a:sym typeface="Source Code Pr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5"/>
                                        </p:tgtEl>
                                        <p:attrNameLst>
                                          <p:attrName>style.visibility</p:attrName>
                                        </p:attrNameLst>
                                      </p:cBhvr>
                                      <p:to>
                                        <p:strVal val="visible"/>
                                      </p:to>
                                    </p:set>
                                    <p:animEffect transition="in" filter="fade">
                                      <p:cBhvr>
                                        <p:cTn id="7" dur="1000"/>
                                        <p:tgtEl>
                                          <p:spTgt spid="26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6"/>
                                        </p:tgtEl>
                                        <p:attrNameLst>
                                          <p:attrName>style.visibility</p:attrName>
                                        </p:attrNameLst>
                                      </p:cBhvr>
                                      <p:to>
                                        <p:strVal val="visible"/>
                                      </p:to>
                                    </p:set>
                                    <p:animEffect transition="in" filter="fade">
                                      <p:cBhvr>
                                        <p:cTn id="12" dur="1000"/>
                                        <p:tgtEl>
                                          <p:spTgt spid="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hape 271"/>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sarcasm</a:t>
            </a:r>
          </a:p>
        </p:txBody>
      </p:sp>
      <p:sp>
        <p:nvSpPr>
          <p:cNvPr id="272" name="Shape 272"/>
          <p:cNvSpPr txBox="1">
            <a:spLocks noGrp="1"/>
          </p:cNvSpPr>
          <p:nvPr>
            <p:ph type="body" idx="1"/>
          </p:nvPr>
        </p:nvSpPr>
        <p:spPr>
          <a:xfrm>
            <a:off x="3111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u="sng" smtClean="0">
                <a:latin typeface="Source Code Pro" charset="0"/>
                <a:cs typeface="Arial" charset="0"/>
                <a:sym typeface="Source Code Pro" charset="0"/>
              </a:rPr>
              <a:t>DEFINITION</a:t>
            </a:r>
          </a:p>
          <a:p>
            <a:pPr eaLnBrk="1" hangingPunct="1">
              <a:lnSpc>
                <a:spcPct val="115000"/>
              </a:lnSpc>
              <a:spcBef>
                <a:spcPct val="0"/>
              </a:spcBef>
              <a:buClr>
                <a:srgbClr val="666666"/>
              </a:buClr>
              <a:buSzTx/>
              <a:buFont typeface="Source Code Pro" charset="0"/>
              <a:buNone/>
            </a:pPr>
            <a:r>
              <a:rPr lang="en-US" sz="1800" b="1" smtClean="0">
                <a:latin typeface="Source Code Pro" charset="0"/>
                <a:cs typeface="Arial" charset="0"/>
                <a:sym typeface="Source Code Pro" charset="0"/>
              </a:rPr>
              <a:t>A style of bitter irony intended to hurt or mock its target</a:t>
            </a:r>
          </a:p>
          <a:p>
            <a:pPr eaLnBrk="1" hangingPunct="1">
              <a:lnSpc>
                <a:spcPct val="115000"/>
              </a:lnSpc>
              <a:spcBef>
                <a:spcPct val="0"/>
              </a:spcBef>
              <a:spcAft>
                <a:spcPts val="1600"/>
              </a:spcAft>
              <a:buClr>
                <a:srgbClr val="666666"/>
              </a:buClr>
              <a:buSzTx/>
              <a:buFont typeface="Source Code Pro" charset="0"/>
              <a:buNone/>
            </a:pPr>
            <a:r>
              <a:rPr lang="en-US" b="1" u="sng" smtClean="0">
                <a:solidFill>
                  <a:srgbClr val="666666"/>
                </a:solidFill>
                <a:latin typeface="Source Code Pro" charset="0"/>
                <a:cs typeface="Arial" charset="0"/>
                <a:sym typeface="Source Code Pro" charset="0"/>
              </a:rPr>
              <a:t>  </a:t>
            </a:r>
          </a:p>
        </p:txBody>
      </p:sp>
      <p:sp>
        <p:nvSpPr>
          <p:cNvPr id="273" name="Shape 273"/>
          <p:cNvSpPr txBox="1">
            <a:spLocks noGrp="1"/>
          </p:cNvSpPr>
          <p:nvPr>
            <p:ph type="body" idx="2"/>
          </p:nvPr>
        </p:nvSpPr>
        <p:spPr>
          <a:xfrm>
            <a:off x="4832350" y="1228725"/>
            <a:ext cx="4000500" cy="3340100"/>
          </a:xfrm>
        </p:spPr>
        <p:txBody>
          <a:bodyPr/>
          <a:lstStyle/>
          <a:p>
            <a:pPr eaLnBrk="1" hangingPunct="1">
              <a:lnSpc>
                <a:spcPct val="115000"/>
              </a:lnSpc>
              <a:spcBef>
                <a:spcPct val="0"/>
              </a:spcBef>
              <a:buClr>
                <a:srgbClr val="666666"/>
              </a:buClr>
              <a:buSzTx/>
              <a:buFont typeface="Source Code Pro" charset="0"/>
              <a:buNone/>
            </a:pPr>
            <a:r>
              <a:rPr lang="en-US" b="1" smtClean="0">
                <a:solidFill>
                  <a:srgbClr val="0000FF"/>
                </a:solidFill>
                <a:latin typeface="Source Code Pro" charset="0"/>
                <a:cs typeface="Arial" charset="0"/>
                <a:sym typeface="Source Code Pro" charset="0"/>
              </a:rPr>
              <a:t>MILFORD, CT—Intermittently gnawing at an old apple core and scratching at his unruly bramble of stubble, 22-year-old Daniel Hardin admitted to reporters Thursday that he had become completely broke and homeless 10 days after taking control of his own finances.</a:t>
            </a:r>
          </a:p>
          <a:p>
            <a:pPr eaLnBrk="1" hangingPunct="1">
              <a:lnSpc>
                <a:spcPct val="115000"/>
              </a:lnSpc>
              <a:spcBef>
                <a:spcPts val="1800"/>
              </a:spcBef>
              <a:spcAft>
                <a:spcPts val="400"/>
              </a:spcAft>
              <a:buClr>
                <a:srgbClr val="666666"/>
              </a:buClr>
              <a:buSzTx/>
              <a:buFont typeface="Source Code Pro" charset="0"/>
              <a:buNone/>
            </a:pPr>
            <a:r>
              <a:rPr lang="en-US" b="1" smtClean="0">
                <a:solidFill>
                  <a:srgbClr val="0000FF"/>
                </a:solidFill>
                <a:latin typeface="Source Code Pro" charset="0"/>
                <a:cs typeface="Arial" charset="0"/>
                <a:sym typeface="Source Code Pro" charset="0"/>
              </a:rPr>
              <a:t>(</a:t>
            </a:r>
            <a:r>
              <a:rPr lang="en-US" b="1" i="1" smtClean="0">
                <a:solidFill>
                  <a:srgbClr val="0000FF"/>
                </a:solidFill>
                <a:latin typeface="Source Code Pro" charset="0"/>
                <a:cs typeface="Arial" charset="0"/>
                <a:sym typeface="Source Code Pro" charset="0"/>
              </a:rPr>
              <a:t>The Onion,</a:t>
            </a:r>
            <a:r>
              <a:rPr lang="en-US" b="1" smtClean="0">
                <a:solidFill>
                  <a:srgbClr val="0000FF"/>
                </a:solidFill>
                <a:latin typeface="Source Code Pro" charset="0"/>
                <a:cs typeface="Arial" charset="0"/>
                <a:sym typeface="Source Code Pro" charset="0"/>
              </a:rPr>
              <a:t> </a:t>
            </a:r>
            <a:r>
              <a:rPr lang="en-US" b="1" u="sng" smtClean="0">
                <a:solidFill>
                  <a:srgbClr val="0000FF"/>
                </a:solidFill>
                <a:latin typeface="Source Code Pro" charset="0"/>
                <a:cs typeface="Arial" charset="0"/>
                <a:sym typeface="Source Code Pro" charset="0"/>
                <a:hlinkClick r:id="rId3"/>
              </a:rPr>
              <a:t>22-Year-Old Broke, Homeless 10 Days After Taking Control Of Own Finances</a:t>
            </a:r>
            <a:r>
              <a:rPr lang="en-US" b="1" smtClean="0">
                <a:solidFill>
                  <a:srgbClr val="0000FF"/>
                </a:solidFill>
                <a:latin typeface="Source Code Pro" charset="0"/>
                <a:cs typeface="Arial" charset="0"/>
                <a:sym typeface="Source Code Pro" charset="0"/>
              </a:rPr>
              <a:t>)</a:t>
            </a:r>
          </a:p>
          <a:p>
            <a:pPr eaLnBrk="1" hangingPunct="1">
              <a:lnSpc>
                <a:spcPct val="115000"/>
              </a:lnSpc>
              <a:spcBef>
                <a:spcPct val="0"/>
              </a:spcBef>
              <a:spcAft>
                <a:spcPts val="1600"/>
              </a:spcAft>
              <a:buClr>
                <a:srgbClr val="666666"/>
              </a:buClr>
              <a:buSzTx/>
              <a:buFont typeface="Source Code Pro" charset="0"/>
              <a:buNone/>
            </a:pPr>
            <a:endParaRPr lang="en-US" smtClean="0">
              <a:solidFill>
                <a:srgbClr val="666666"/>
              </a:solidFill>
              <a:latin typeface="Source Code Pro" charset="0"/>
              <a:cs typeface="Arial" charset="0"/>
              <a:sym typeface="Source Code Pro"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2"/>
                                        </p:tgtEl>
                                        <p:attrNameLst>
                                          <p:attrName>style.visibility</p:attrName>
                                        </p:attrNameLst>
                                      </p:cBhvr>
                                      <p:to>
                                        <p:strVal val="visible"/>
                                      </p:to>
                                    </p:set>
                                    <p:animEffect transition="in" filter="fade">
                                      <p:cBhvr>
                                        <p:cTn id="7" dur="1000"/>
                                        <p:tgtEl>
                                          <p:spTgt spid="27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3"/>
                                        </p:tgtEl>
                                        <p:attrNameLst>
                                          <p:attrName>style.visibility</p:attrName>
                                        </p:attrNameLst>
                                      </p:cBhvr>
                                      <p:to>
                                        <p:strVal val="visible"/>
                                      </p:to>
                                    </p:set>
                                    <p:animEffect transition="in" filter="fade">
                                      <p:cBhvr>
                                        <p:cTn id="12" dur="1000"/>
                                        <p:tgtEl>
                                          <p:spTgt spid="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hape 278"/>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rhetorical question</a:t>
            </a:r>
          </a:p>
        </p:txBody>
      </p:sp>
      <p:sp>
        <p:nvSpPr>
          <p:cNvPr id="279" name="Shape 279"/>
          <p:cNvSpPr txBox="1">
            <a:spLocks noGrp="1"/>
          </p:cNvSpPr>
          <p:nvPr>
            <p:ph type="body" idx="1"/>
          </p:nvPr>
        </p:nvSpPr>
        <p:spPr>
          <a:xfrm>
            <a:off x="3111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u="sng" smtClean="0">
                <a:solidFill>
                  <a:srgbClr val="666666"/>
                </a:solidFill>
                <a:latin typeface="Source Code Pro" charset="0"/>
                <a:cs typeface="Arial" charset="0"/>
                <a:sym typeface="Source Code Pro" charset="0"/>
              </a:rPr>
              <a:t>DEFINITION</a:t>
            </a:r>
          </a:p>
          <a:p>
            <a:pPr eaLnBrk="1" hangingPunct="1">
              <a:lnSpc>
                <a:spcPct val="115000"/>
              </a:lnSpc>
              <a:spcBef>
                <a:spcPct val="0"/>
              </a:spcBef>
              <a:buClr>
                <a:srgbClr val="666666"/>
              </a:buClr>
              <a:buSzTx/>
              <a:buFont typeface="Source Code Pro" charset="0"/>
              <a:buNone/>
            </a:pPr>
            <a:r>
              <a:rPr lang="en-US" sz="1800" b="1" smtClean="0">
                <a:latin typeface="Source Code Pro" charset="0"/>
                <a:cs typeface="Arial" charset="0"/>
                <a:sym typeface="Source Code Pro" charset="0"/>
              </a:rPr>
              <a:t>a question that is asked merely for effects</a:t>
            </a:r>
          </a:p>
          <a:p>
            <a:pPr eaLnBrk="1" hangingPunct="1">
              <a:lnSpc>
                <a:spcPct val="115000"/>
              </a:lnSpc>
              <a:spcBef>
                <a:spcPct val="0"/>
              </a:spcBef>
              <a:spcAft>
                <a:spcPts val="1600"/>
              </a:spcAft>
              <a:buClr>
                <a:srgbClr val="666666"/>
              </a:buClr>
              <a:buSzTx/>
              <a:buFont typeface="Source Code Pro" charset="0"/>
              <a:buNone/>
            </a:pPr>
            <a:endParaRPr lang="en-US" b="1" u="sng" smtClean="0">
              <a:solidFill>
                <a:srgbClr val="666666"/>
              </a:solidFill>
              <a:latin typeface="Source Code Pro" charset="0"/>
              <a:cs typeface="Arial" charset="0"/>
              <a:sym typeface="Source Code Pro" charset="0"/>
            </a:endParaRPr>
          </a:p>
        </p:txBody>
      </p:sp>
      <p:sp>
        <p:nvSpPr>
          <p:cNvPr id="280" name="Shape 280"/>
          <p:cNvSpPr txBox="1">
            <a:spLocks noGrp="1"/>
          </p:cNvSpPr>
          <p:nvPr>
            <p:ph type="body" idx="2"/>
          </p:nvPr>
        </p:nvSpPr>
        <p:spPr/>
        <p:txBody>
          <a:bodyPr>
            <a:noAutofit/>
          </a:bodyPr>
          <a:lstStyle/>
          <a:p>
            <a:pPr eaLnBrk="1" fontAlgn="auto" hangingPunct="1">
              <a:lnSpc>
                <a:spcPct val="115000"/>
              </a:lnSpc>
              <a:spcAft>
                <a:spcPts val="1600"/>
              </a:spcAft>
              <a:buClr>
                <a:schemeClr val="dk2"/>
              </a:buClr>
              <a:buFont typeface="Source Code Pro"/>
              <a:buNone/>
              <a:defRPr/>
            </a:pPr>
            <a:r>
              <a:rPr lang="en" sz="1800" b="1">
                <a:solidFill>
                  <a:srgbClr val="0000FF"/>
                </a:solidFill>
                <a:highlight>
                  <a:srgbClr val="FFFFFF"/>
                </a:highlight>
                <a:latin typeface="Source Code Pro"/>
                <a:ea typeface="Source Code Pro"/>
                <a:cs typeface="Source Code Pro"/>
                <a:sym typeface="Source Code Pro"/>
              </a:rPr>
              <a:t>Public opinion resented it before, public opinion accepts it now, and is happy in it. Why? Was the resentment reasoned out?”</a:t>
            </a:r>
          </a:p>
          <a:p>
            <a:pPr eaLnBrk="1" fontAlgn="auto" hangingPunct="1">
              <a:lnSpc>
                <a:spcPct val="115000"/>
              </a:lnSpc>
              <a:spcAft>
                <a:spcPts val="1600"/>
              </a:spcAft>
              <a:buClr>
                <a:schemeClr val="dk2"/>
              </a:buClr>
              <a:buFont typeface="Source Code Pro"/>
              <a:buNone/>
              <a:defRPr/>
            </a:pPr>
            <a:endParaRPr>
              <a:solidFill>
                <a:schemeClr val="dk2"/>
              </a:solidFill>
              <a:latin typeface="Source Code Pro"/>
              <a:ea typeface="Source Code Pro"/>
              <a:cs typeface="Source Code Pro"/>
              <a:sym typeface="Source Code Pr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9"/>
                                        </p:tgtEl>
                                        <p:attrNameLst>
                                          <p:attrName>style.visibility</p:attrName>
                                        </p:attrNameLst>
                                      </p:cBhvr>
                                      <p:to>
                                        <p:strVal val="visible"/>
                                      </p:to>
                                    </p:set>
                                    <p:animEffect transition="in" filter="fade">
                                      <p:cBhvr>
                                        <p:cTn id="7" dur="1000"/>
                                        <p:tgtEl>
                                          <p:spTgt spid="27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0"/>
                                        </p:tgtEl>
                                        <p:attrNameLst>
                                          <p:attrName>style.visibility</p:attrName>
                                        </p:attrNameLst>
                                      </p:cBhvr>
                                      <p:to>
                                        <p:strVal val="visible"/>
                                      </p:to>
                                    </p:set>
                                    <p:animEffect transition="in" filter="fade">
                                      <p:cBhvr>
                                        <p:cTn id="12" dur="1000"/>
                                        <p:tgtEl>
                                          <p:spTgt spid="2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hape 285"/>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irony</a:t>
            </a:r>
          </a:p>
        </p:txBody>
      </p:sp>
      <p:sp>
        <p:nvSpPr>
          <p:cNvPr id="286" name="Shape 286"/>
          <p:cNvSpPr txBox="1">
            <a:spLocks noGrp="1"/>
          </p:cNvSpPr>
          <p:nvPr>
            <p:ph type="body" idx="1"/>
          </p:nvPr>
        </p:nvSpPr>
        <p:spPr>
          <a:xfrm>
            <a:off x="3111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u="sng" smtClean="0">
                <a:latin typeface="Source Code Pro" charset="0"/>
                <a:cs typeface="Arial" charset="0"/>
                <a:sym typeface="Source Code Pro" charset="0"/>
              </a:rPr>
              <a:t>DEFINITION</a:t>
            </a:r>
          </a:p>
          <a:p>
            <a:pPr eaLnBrk="1" hangingPunct="1">
              <a:lnSpc>
                <a:spcPct val="115000"/>
              </a:lnSpc>
              <a:spcBef>
                <a:spcPct val="0"/>
              </a:spcBef>
              <a:spcAft>
                <a:spcPts val="1600"/>
              </a:spcAft>
              <a:buClr>
                <a:srgbClr val="666666"/>
              </a:buClr>
              <a:buSzTx/>
              <a:buFont typeface="Source Code Pro" charset="0"/>
              <a:buNone/>
            </a:pPr>
            <a:r>
              <a:rPr lang="en-US" sz="1800" b="1" smtClean="0">
                <a:latin typeface="Source Code Pro" charset="0"/>
                <a:cs typeface="Arial" charset="0"/>
                <a:sym typeface="Source Code Pro" charset="0"/>
              </a:rPr>
              <a:t>the use of words to convey a meaning that is the opposite of its literal meaning</a:t>
            </a:r>
          </a:p>
        </p:txBody>
      </p:sp>
      <p:sp>
        <p:nvSpPr>
          <p:cNvPr id="287" name="Shape 287"/>
          <p:cNvSpPr txBox="1">
            <a:spLocks noGrp="1"/>
          </p:cNvSpPr>
          <p:nvPr>
            <p:ph type="body" idx="2"/>
          </p:nvPr>
        </p:nvSpPr>
        <p:spPr>
          <a:xfrm>
            <a:off x="48323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sz="1600" b="1" smtClean="0">
                <a:latin typeface="Source Code Pro" charset="0"/>
                <a:cs typeface="Arial" charset="0"/>
                <a:sym typeface="Source Code Pro" charset="0"/>
              </a:rPr>
              <a:t> </a:t>
            </a:r>
            <a:r>
              <a:rPr lang="en-US" sz="1600" b="1" smtClean="0">
                <a:solidFill>
                  <a:srgbClr val="0000FF"/>
                </a:solidFill>
                <a:latin typeface="Source Code Pro" charset="0"/>
                <a:cs typeface="Arial" charset="0"/>
                <a:sym typeface="Source Code Pro" charset="0"/>
              </a:rPr>
              <a:t>“Here was I--a white man with his gun, standing in front of the unarmed native crowd--seemingly the leading actor of the pieces; but in reality I was only an absurd puppet pushed to and fro by the will of those yellow faces behind.” </a:t>
            </a:r>
          </a:p>
          <a:p>
            <a:pPr eaLnBrk="1" hangingPunct="1">
              <a:lnSpc>
                <a:spcPct val="115000"/>
              </a:lnSpc>
              <a:spcBef>
                <a:spcPct val="0"/>
              </a:spcBef>
              <a:spcAft>
                <a:spcPts val="1600"/>
              </a:spcAft>
              <a:buClr>
                <a:srgbClr val="666666"/>
              </a:buClr>
              <a:buSzTx/>
              <a:buFont typeface="Source Code Pro" charset="0"/>
              <a:buNone/>
            </a:pPr>
            <a:r>
              <a:rPr lang="en-US" b="1" smtClean="0">
                <a:solidFill>
                  <a:srgbClr val="0000FF"/>
                </a:solidFill>
                <a:latin typeface="Source Code Pro" charset="0"/>
                <a:cs typeface="Arial" charset="0"/>
                <a:sym typeface="Source Code Pro" charset="0"/>
              </a:rPr>
              <a:t>(George Orwell, “Shooting an Elephant”)</a:t>
            </a:r>
          </a:p>
          <a:p>
            <a:pPr eaLnBrk="1" hangingPunct="1">
              <a:lnSpc>
                <a:spcPct val="115000"/>
              </a:lnSpc>
              <a:spcBef>
                <a:spcPct val="0"/>
              </a:spcBef>
              <a:spcAft>
                <a:spcPts val="1600"/>
              </a:spcAft>
              <a:buClr>
                <a:srgbClr val="666666"/>
              </a:buClr>
              <a:buSzTx/>
              <a:buFont typeface="Source Code Pro" charset="0"/>
              <a:buNone/>
            </a:pPr>
            <a:endParaRPr lang="en-US" smtClean="0">
              <a:solidFill>
                <a:srgbClr val="666666"/>
              </a:solidFill>
              <a:latin typeface="Source Code Pro" charset="0"/>
              <a:cs typeface="Arial" charset="0"/>
              <a:sym typeface="Source Code Pro"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6"/>
                                        </p:tgtEl>
                                        <p:attrNameLst>
                                          <p:attrName>style.visibility</p:attrName>
                                        </p:attrNameLst>
                                      </p:cBhvr>
                                      <p:to>
                                        <p:strVal val="visible"/>
                                      </p:to>
                                    </p:set>
                                    <p:animEffect transition="in" filter="fade">
                                      <p:cBhvr>
                                        <p:cTn id="7" dur="1000"/>
                                        <p:tgtEl>
                                          <p:spTgt spid="28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7"/>
                                        </p:tgtEl>
                                        <p:attrNameLst>
                                          <p:attrName>style.visibility</p:attrName>
                                        </p:attrNameLst>
                                      </p:cBhvr>
                                      <p:to>
                                        <p:strVal val="visible"/>
                                      </p:to>
                                    </p:set>
                                    <p:animEffect transition="in" filter="fade">
                                      <p:cBhvr>
                                        <p:cTn id="12" dur="1000"/>
                                        <p:tgtEl>
                                          <p:spTgt spid="2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hape 292"/>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oxymoron</a:t>
            </a:r>
          </a:p>
        </p:txBody>
      </p:sp>
      <p:sp>
        <p:nvSpPr>
          <p:cNvPr id="293" name="Shape 293"/>
          <p:cNvSpPr txBox="1">
            <a:spLocks noGrp="1"/>
          </p:cNvSpPr>
          <p:nvPr>
            <p:ph type="body" idx="1"/>
          </p:nvPr>
        </p:nvSpPr>
        <p:spPr>
          <a:xfrm>
            <a:off x="3111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u="sng" smtClean="0">
                <a:solidFill>
                  <a:srgbClr val="666666"/>
                </a:solidFill>
                <a:latin typeface="Source Code Pro" charset="0"/>
                <a:cs typeface="Arial" charset="0"/>
                <a:sym typeface="Source Code Pro" charset="0"/>
              </a:rPr>
              <a:t>DEFINITION</a:t>
            </a:r>
          </a:p>
          <a:p>
            <a:pPr eaLnBrk="1" hangingPunct="1">
              <a:lnSpc>
                <a:spcPct val="115000"/>
              </a:lnSpc>
              <a:spcBef>
                <a:spcPct val="0"/>
              </a:spcBef>
              <a:buClr>
                <a:srgbClr val="666666"/>
              </a:buClr>
              <a:buSzTx/>
              <a:buFont typeface="Source Code Pro" charset="0"/>
              <a:buNone/>
            </a:pPr>
            <a:r>
              <a:rPr lang="en-US" sz="1800" b="1" smtClean="0">
                <a:solidFill>
                  <a:srgbClr val="666666"/>
                </a:solidFill>
                <a:latin typeface="Source Code Pro" charset="0"/>
                <a:cs typeface="Arial" charset="0"/>
                <a:sym typeface="Source Code Pro" charset="0"/>
              </a:rPr>
              <a:t>A figure of speech that combines two usually contradictory terms in a compressed paradox</a:t>
            </a:r>
          </a:p>
          <a:p>
            <a:pPr eaLnBrk="1" hangingPunct="1">
              <a:lnSpc>
                <a:spcPct val="115000"/>
              </a:lnSpc>
              <a:spcBef>
                <a:spcPct val="0"/>
              </a:spcBef>
              <a:spcAft>
                <a:spcPts val="1600"/>
              </a:spcAft>
              <a:buClr>
                <a:srgbClr val="666666"/>
              </a:buClr>
              <a:buSzTx/>
              <a:buFont typeface="Source Code Pro" charset="0"/>
              <a:buNone/>
            </a:pPr>
            <a:endParaRPr lang="en-US" b="1" u="sng" smtClean="0">
              <a:solidFill>
                <a:srgbClr val="666666"/>
              </a:solidFill>
              <a:latin typeface="Source Code Pro" charset="0"/>
              <a:cs typeface="Arial" charset="0"/>
              <a:sym typeface="Source Code Pro" charset="0"/>
            </a:endParaRPr>
          </a:p>
        </p:txBody>
      </p:sp>
      <p:sp>
        <p:nvSpPr>
          <p:cNvPr id="294" name="Shape 294"/>
          <p:cNvSpPr txBox="1">
            <a:spLocks noGrp="1"/>
          </p:cNvSpPr>
          <p:nvPr>
            <p:ph type="body" idx="2"/>
          </p:nvPr>
        </p:nvSpPr>
        <p:spPr/>
        <p:txBody>
          <a:bodyPr>
            <a:noAutofit/>
          </a:bodyPr>
          <a:lstStyle/>
          <a:p>
            <a:pPr eaLnBrk="1" fontAlgn="auto" hangingPunct="1">
              <a:lnSpc>
                <a:spcPct val="115000"/>
              </a:lnSpc>
              <a:spcAft>
                <a:spcPts val="1600"/>
              </a:spcAft>
              <a:buClr>
                <a:schemeClr val="dk2"/>
              </a:buClr>
              <a:buFont typeface="Source Code Pro"/>
              <a:buNone/>
              <a:defRPr/>
            </a:pPr>
            <a:r>
              <a:rPr lang="en" sz="1800" b="1">
                <a:solidFill>
                  <a:srgbClr val="0000FF"/>
                </a:solidFill>
                <a:highlight>
                  <a:srgbClr val="FFFFFF"/>
                </a:highlight>
                <a:latin typeface="Source Code Pro"/>
                <a:ea typeface="Source Code Pro"/>
                <a:cs typeface="Source Code Pro"/>
                <a:sym typeface="Source Code Pro"/>
              </a:rPr>
              <a:t>“I was sitting there red-faced and quiet, and my mother, the real Mrs. Tan, was shouting at his boss in her impeccable broken English.” </a:t>
            </a:r>
          </a:p>
          <a:p>
            <a:pPr eaLnBrk="1" fontAlgn="auto" hangingPunct="1">
              <a:lnSpc>
                <a:spcPct val="115000"/>
              </a:lnSpc>
              <a:spcAft>
                <a:spcPts val="1600"/>
              </a:spcAft>
              <a:buClr>
                <a:schemeClr val="dk2"/>
              </a:buClr>
              <a:buFont typeface="Source Code Pro"/>
              <a:buNone/>
              <a:defRPr/>
            </a:pPr>
            <a:r>
              <a:rPr lang="en" sz="1200" b="1">
                <a:solidFill>
                  <a:srgbClr val="0000FF"/>
                </a:solidFill>
                <a:highlight>
                  <a:srgbClr val="FFFFFF"/>
                </a:highlight>
                <a:latin typeface="Source Code Pro"/>
                <a:ea typeface="Source Code Pro"/>
                <a:cs typeface="Source Code Pro"/>
                <a:sym typeface="Source Code Pro"/>
              </a:rPr>
              <a:t>(Amy Tan, “Mother Tongue”)</a:t>
            </a:r>
          </a:p>
          <a:p>
            <a:pPr eaLnBrk="1" fontAlgn="auto" hangingPunct="1">
              <a:lnSpc>
                <a:spcPct val="115000"/>
              </a:lnSpc>
              <a:spcAft>
                <a:spcPts val="1600"/>
              </a:spcAft>
              <a:buClr>
                <a:schemeClr val="dk2"/>
              </a:buClr>
              <a:buFont typeface="Source Code Pro"/>
              <a:buNone/>
              <a:defRPr/>
            </a:pPr>
            <a:endParaRPr>
              <a:solidFill>
                <a:schemeClr val="dk2"/>
              </a:solidFill>
              <a:latin typeface="Source Code Pro"/>
              <a:ea typeface="Source Code Pro"/>
              <a:cs typeface="Source Code Pro"/>
              <a:sym typeface="Source Code Pr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3"/>
                                        </p:tgtEl>
                                        <p:attrNameLst>
                                          <p:attrName>style.visibility</p:attrName>
                                        </p:attrNameLst>
                                      </p:cBhvr>
                                      <p:to>
                                        <p:strVal val="visible"/>
                                      </p:to>
                                    </p:set>
                                    <p:animEffect transition="in" filter="fade">
                                      <p:cBhvr>
                                        <p:cTn id="7" dur="1000"/>
                                        <p:tgtEl>
                                          <p:spTgt spid="29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94"/>
                                        </p:tgtEl>
                                        <p:attrNameLst>
                                          <p:attrName>style.visibility</p:attrName>
                                        </p:attrNameLst>
                                      </p:cBhvr>
                                      <p:to>
                                        <p:strVal val="visible"/>
                                      </p:to>
                                    </p:set>
                                    <p:animEffect transition="in" filter="fade">
                                      <p:cBhvr>
                                        <p:cTn id="12" dur="1000"/>
                                        <p:tgtEl>
                                          <p:spTgt spid="2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hape 299"/>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imperative sentence</a:t>
            </a:r>
          </a:p>
        </p:txBody>
      </p:sp>
      <p:sp>
        <p:nvSpPr>
          <p:cNvPr id="300" name="Shape 300"/>
          <p:cNvSpPr txBox="1">
            <a:spLocks noGrp="1"/>
          </p:cNvSpPr>
          <p:nvPr>
            <p:ph type="body" idx="1"/>
          </p:nvPr>
        </p:nvSpPr>
        <p:spPr>
          <a:xfrm>
            <a:off x="3111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u="sng" smtClean="0">
                <a:solidFill>
                  <a:srgbClr val="666666"/>
                </a:solidFill>
                <a:latin typeface="Source Code Pro" charset="0"/>
                <a:cs typeface="Arial" charset="0"/>
                <a:sym typeface="Source Code Pro" charset="0"/>
              </a:rPr>
              <a:t>DEFINITION</a:t>
            </a:r>
          </a:p>
          <a:p>
            <a:pPr eaLnBrk="1" hangingPunct="1">
              <a:lnSpc>
                <a:spcPct val="115000"/>
              </a:lnSpc>
              <a:spcBef>
                <a:spcPct val="0"/>
              </a:spcBef>
              <a:spcAft>
                <a:spcPts val="1600"/>
              </a:spcAft>
              <a:buClr>
                <a:srgbClr val="666666"/>
              </a:buClr>
              <a:buSzTx/>
              <a:buFont typeface="Source Code Pro" charset="0"/>
              <a:buNone/>
            </a:pPr>
            <a:endParaRPr lang="en-US" sz="1800" b="1" smtClean="0">
              <a:solidFill>
                <a:srgbClr val="666666"/>
              </a:solidFill>
              <a:latin typeface="Source Code Pro" charset="0"/>
              <a:cs typeface="Arial" charset="0"/>
              <a:sym typeface="Source Code Pro" charset="0"/>
            </a:endParaRPr>
          </a:p>
          <a:p>
            <a:pPr eaLnBrk="1" hangingPunct="1">
              <a:lnSpc>
                <a:spcPct val="115000"/>
              </a:lnSpc>
              <a:spcBef>
                <a:spcPct val="0"/>
              </a:spcBef>
              <a:buClr>
                <a:srgbClr val="666666"/>
              </a:buClr>
              <a:buSzTx/>
              <a:buFont typeface="Source Code Pro" charset="0"/>
              <a:buNone/>
            </a:pPr>
            <a:r>
              <a:rPr lang="en-US" sz="1800" b="1" smtClean="0">
                <a:solidFill>
                  <a:srgbClr val="666666"/>
                </a:solidFill>
                <a:latin typeface="Source Code Pro" charset="0"/>
                <a:cs typeface="Arial" charset="0"/>
                <a:sym typeface="Source Code Pro" charset="0"/>
              </a:rPr>
              <a:t>A sentence used to command, implore, enjoin, or entreat</a:t>
            </a:r>
          </a:p>
          <a:p>
            <a:pPr eaLnBrk="1" hangingPunct="1">
              <a:lnSpc>
                <a:spcPct val="115000"/>
              </a:lnSpc>
              <a:spcBef>
                <a:spcPct val="0"/>
              </a:spcBef>
              <a:spcAft>
                <a:spcPts val="1600"/>
              </a:spcAft>
              <a:buClr>
                <a:srgbClr val="666666"/>
              </a:buClr>
              <a:buSzTx/>
              <a:buFont typeface="Source Code Pro" charset="0"/>
              <a:buNone/>
            </a:pPr>
            <a:endParaRPr lang="en-US" b="1" u="sng" smtClean="0">
              <a:solidFill>
                <a:srgbClr val="666666"/>
              </a:solidFill>
              <a:latin typeface="Source Code Pro" charset="0"/>
              <a:cs typeface="Arial" charset="0"/>
              <a:sym typeface="Source Code Pro" charset="0"/>
            </a:endParaRPr>
          </a:p>
        </p:txBody>
      </p:sp>
      <p:sp>
        <p:nvSpPr>
          <p:cNvPr id="301" name="Shape 301"/>
          <p:cNvSpPr txBox="1">
            <a:spLocks noGrp="1"/>
          </p:cNvSpPr>
          <p:nvPr>
            <p:ph type="body" idx="2"/>
          </p:nvPr>
        </p:nvSpPr>
        <p:spPr/>
        <p:txBody>
          <a:bodyPr>
            <a:noAutofit/>
          </a:bodyPr>
          <a:lstStyle/>
          <a:p>
            <a:pPr eaLnBrk="1" fontAlgn="auto" hangingPunct="1">
              <a:lnSpc>
                <a:spcPct val="115000"/>
              </a:lnSpc>
              <a:spcAft>
                <a:spcPts val="1600"/>
              </a:spcAft>
              <a:buClr>
                <a:schemeClr val="dk2"/>
              </a:buClr>
              <a:buFont typeface="Source Code Pro"/>
              <a:buNone/>
              <a:defRPr/>
            </a:pPr>
            <a:r>
              <a:rPr lang="en" sz="1800" b="1">
                <a:solidFill>
                  <a:srgbClr val="0000FF"/>
                </a:solidFill>
                <a:highlight>
                  <a:srgbClr val="FFFFFF"/>
                </a:highlight>
                <a:latin typeface="Source Code Pro"/>
                <a:ea typeface="Source Code Pro"/>
                <a:cs typeface="Source Code Pro"/>
                <a:sym typeface="Source Code Pro"/>
              </a:rPr>
              <a:t> “My fellow citizens of the world: ask not what America will do for you, but what together we can do for the freedom of man.” </a:t>
            </a:r>
          </a:p>
          <a:p>
            <a:pPr eaLnBrk="1" fontAlgn="auto" hangingPunct="1">
              <a:lnSpc>
                <a:spcPct val="115000"/>
              </a:lnSpc>
              <a:spcAft>
                <a:spcPts val="1600"/>
              </a:spcAft>
              <a:buClr>
                <a:schemeClr val="dk2"/>
              </a:buClr>
              <a:buFont typeface="Source Code Pro"/>
              <a:buNone/>
              <a:defRPr/>
            </a:pPr>
            <a:endParaRPr sz="1800" b="1">
              <a:solidFill>
                <a:srgbClr val="0000FF"/>
              </a:solidFill>
              <a:highlight>
                <a:srgbClr val="FFFFFF"/>
              </a:highlight>
              <a:latin typeface="Source Code Pro"/>
              <a:ea typeface="Source Code Pro"/>
              <a:cs typeface="Source Code Pro"/>
              <a:sym typeface="Source Code Pro"/>
            </a:endParaRPr>
          </a:p>
          <a:p>
            <a:pPr eaLnBrk="1" fontAlgn="auto" hangingPunct="1">
              <a:lnSpc>
                <a:spcPct val="115000"/>
              </a:lnSpc>
              <a:spcAft>
                <a:spcPts val="1600"/>
              </a:spcAft>
              <a:buClr>
                <a:schemeClr val="dk2"/>
              </a:buClr>
              <a:buFont typeface="Source Code Pro"/>
              <a:buNone/>
              <a:defRPr/>
            </a:pPr>
            <a:r>
              <a:rPr lang="en" sz="1200" b="1">
                <a:solidFill>
                  <a:srgbClr val="0000FF"/>
                </a:solidFill>
                <a:highlight>
                  <a:srgbClr val="FFFFFF"/>
                </a:highlight>
                <a:latin typeface="Source Code Pro"/>
                <a:ea typeface="Source Code Pro"/>
                <a:cs typeface="Source Code Pro"/>
                <a:sym typeface="Source Code Pro"/>
              </a:rPr>
              <a:t>(John F. Kennedy, Inauguration Speech, 1961)</a:t>
            </a:r>
          </a:p>
          <a:p>
            <a:pPr eaLnBrk="1" fontAlgn="auto" hangingPunct="1">
              <a:lnSpc>
                <a:spcPct val="115000"/>
              </a:lnSpc>
              <a:spcAft>
                <a:spcPts val="1600"/>
              </a:spcAft>
              <a:buClr>
                <a:schemeClr val="dk2"/>
              </a:buClr>
              <a:buFont typeface="Source Code Pro"/>
              <a:buNone/>
              <a:defRPr/>
            </a:pPr>
            <a:endParaRPr>
              <a:solidFill>
                <a:schemeClr val="dk2"/>
              </a:solidFill>
              <a:latin typeface="Source Code Pro"/>
              <a:ea typeface="Source Code Pro"/>
              <a:cs typeface="Source Code Pro"/>
              <a:sym typeface="Source Code Pr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0"/>
                                        </p:tgtEl>
                                        <p:attrNameLst>
                                          <p:attrName>style.visibility</p:attrName>
                                        </p:attrNameLst>
                                      </p:cBhvr>
                                      <p:to>
                                        <p:strVal val="visible"/>
                                      </p:to>
                                    </p:set>
                                    <p:animEffect transition="in" filter="fade">
                                      <p:cBhvr>
                                        <p:cTn id="7" dur="1000"/>
                                        <p:tgtEl>
                                          <p:spTgt spid="30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1"/>
                                        </p:tgtEl>
                                        <p:attrNameLst>
                                          <p:attrName>style.visibility</p:attrName>
                                        </p:attrNameLst>
                                      </p:cBhvr>
                                      <p:to>
                                        <p:strVal val="visible"/>
                                      </p:to>
                                    </p:set>
                                    <p:animEffect transition="in" filter="fade">
                                      <p:cBhvr>
                                        <p:cTn id="12" dur="1000"/>
                                        <p:tgtEl>
                                          <p:spTgt spid="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hape 306"/>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hortative sentence</a:t>
            </a:r>
          </a:p>
        </p:txBody>
      </p:sp>
      <p:sp>
        <p:nvSpPr>
          <p:cNvPr id="307" name="Shape 307"/>
          <p:cNvSpPr txBox="1">
            <a:spLocks noGrp="1"/>
          </p:cNvSpPr>
          <p:nvPr>
            <p:ph type="body" idx="1"/>
          </p:nvPr>
        </p:nvSpPr>
        <p:spPr>
          <a:xfrm>
            <a:off x="3111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u="sng" smtClean="0">
                <a:solidFill>
                  <a:srgbClr val="666666"/>
                </a:solidFill>
                <a:latin typeface="Source Code Pro" charset="0"/>
                <a:cs typeface="Arial" charset="0"/>
                <a:sym typeface="Source Code Pro" charset="0"/>
              </a:rPr>
              <a:t>DEFINITION</a:t>
            </a:r>
          </a:p>
          <a:p>
            <a:pPr eaLnBrk="1" hangingPunct="1">
              <a:lnSpc>
                <a:spcPct val="115000"/>
              </a:lnSpc>
              <a:spcBef>
                <a:spcPct val="0"/>
              </a:spcBef>
              <a:buClr>
                <a:srgbClr val="666666"/>
              </a:buClr>
              <a:buSzTx/>
              <a:buFont typeface="Source Code Pro" charset="0"/>
              <a:buNone/>
            </a:pPr>
            <a:r>
              <a:rPr lang="en-US" sz="1800" b="1" smtClean="0">
                <a:latin typeface="Source Code Pro" charset="0"/>
                <a:cs typeface="Arial" charset="0"/>
                <a:sym typeface="Source Code Pro" charset="0"/>
              </a:rPr>
              <a:t>Sentence that exhorts, advises, calls to action</a:t>
            </a:r>
          </a:p>
          <a:p>
            <a:pPr eaLnBrk="1" hangingPunct="1">
              <a:lnSpc>
                <a:spcPct val="115000"/>
              </a:lnSpc>
              <a:spcBef>
                <a:spcPct val="0"/>
              </a:spcBef>
              <a:spcAft>
                <a:spcPts val="1600"/>
              </a:spcAft>
              <a:buClr>
                <a:srgbClr val="666666"/>
              </a:buClr>
              <a:buSzTx/>
              <a:buFont typeface="Source Code Pro" charset="0"/>
              <a:buNone/>
            </a:pPr>
            <a:endParaRPr lang="en-US" b="1" u="sng" smtClean="0">
              <a:solidFill>
                <a:srgbClr val="666666"/>
              </a:solidFill>
              <a:latin typeface="Source Code Pro" charset="0"/>
              <a:cs typeface="Arial" charset="0"/>
              <a:sym typeface="Source Code Pro" charset="0"/>
            </a:endParaRPr>
          </a:p>
        </p:txBody>
      </p:sp>
      <p:sp>
        <p:nvSpPr>
          <p:cNvPr id="308" name="Shape 308"/>
          <p:cNvSpPr txBox="1">
            <a:spLocks noGrp="1"/>
          </p:cNvSpPr>
          <p:nvPr>
            <p:ph type="body" idx="2"/>
          </p:nvPr>
        </p:nvSpPr>
        <p:spPr>
          <a:xfrm>
            <a:off x="48323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sz="1800" b="1" smtClean="0">
                <a:solidFill>
                  <a:srgbClr val="0000FF"/>
                </a:solidFill>
                <a:latin typeface="Source Code Pro" charset="0"/>
                <a:cs typeface="Arial" charset="0"/>
                <a:sym typeface="Source Code Pro" charset="0"/>
              </a:rPr>
              <a:t>“Let both sides explore what problems unite us instead of belaboring those problems which divide us.” </a:t>
            </a:r>
          </a:p>
          <a:p>
            <a:pPr eaLnBrk="1" hangingPunct="1">
              <a:lnSpc>
                <a:spcPct val="115000"/>
              </a:lnSpc>
              <a:spcBef>
                <a:spcPct val="0"/>
              </a:spcBef>
              <a:spcAft>
                <a:spcPts val="1600"/>
              </a:spcAft>
              <a:buClr>
                <a:srgbClr val="666666"/>
              </a:buClr>
              <a:buSzTx/>
              <a:buFont typeface="Source Code Pro" charset="0"/>
              <a:buNone/>
            </a:pPr>
            <a:r>
              <a:rPr lang="en-US" sz="1200" b="1" smtClean="0">
                <a:solidFill>
                  <a:srgbClr val="0000FF"/>
                </a:solidFill>
                <a:latin typeface="Source Code Pro" charset="0"/>
                <a:cs typeface="Arial" charset="0"/>
                <a:sym typeface="Source Code Pro" charset="0"/>
              </a:rPr>
              <a:t>(John F. Kennedy, Inauguration Speech, 1961)</a:t>
            </a:r>
          </a:p>
          <a:p>
            <a:pPr eaLnBrk="1" hangingPunct="1">
              <a:lnSpc>
                <a:spcPct val="115000"/>
              </a:lnSpc>
              <a:spcBef>
                <a:spcPct val="0"/>
              </a:spcBef>
              <a:spcAft>
                <a:spcPts val="1600"/>
              </a:spcAft>
              <a:buClr>
                <a:srgbClr val="666666"/>
              </a:buClr>
              <a:buSzTx/>
              <a:buFont typeface="Source Code Pro" charset="0"/>
              <a:buNone/>
            </a:pPr>
            <a:endParaRPr lang="en-US" smtClean="0">
              <a:solidFill>
                <a:srgbClr val="666666"/>
              </a:solidFill>
              <a:latin typeface="Source Code Pro" charset="0"/>
              <a:cs typeface="Arial" charset="0"/>
              <a:sym typeface="Source Code Pro"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
                                        </p:tgtEl>
                                        <p:attrNameLst>
                                          <p:attrName>style.visibility</p:attrName>
                                        </p:attrNameLst>
                                      </p:cBhvr>
                                      <p:to>
                                        <p:strVal val="visible"/>
                                      </p:to>
                                    </p:set>
                                    <p:animEffect transition="in" filter="fade">
                                      <p:cBhvr>
                                        <p:cTn id="7" dur="1000"/>
                                        <p:tgtEl>
                                          <p:spTgt spid="30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8"/>
                                        </p:tgtEl>
                                        <p:attrNameLst>
                                          <p:attrName>style.visibility</p:attrName>
                                        </p:attrNameLst>
                                      </p:cBhvr>
                                      <p:to>
                                        <p:strVal val="visible"/>
                                      </p:to>
                                    </p:set>
                                    <p:animEffect transition="in" filter="fade">
                                      <p:cBhvr>
                                        <p:cTn id="12" dur="1000"/>
                                        <p:tgtEl>
                                          <p:spTgt spid="3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hape 313"/>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Satire</a:t>
            </a:r>
          </a:p>
        </p:txBody>
      </p:sp>
      <p:sp>
        <p:nvSpPr>
          <p:cNvPr id="314" name="Shape 314"/>
          <p:cNvSpPr txBox="1">
            <a:spLocks noGrp="1"/>
          </p:cNvSpPr>
          <p:nvPr>
            <p:ph type="body" idx="1"/>
          </p:nvPr>
        </p:nvSpPr>
        <p:spPr>
          <a:xfrm>
            <a:off x="3111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u="sng" smtClean="0">
                <a:solidFill>
                  <a:srgbClr val="666666"/>
                </a:solidFill>
                <a:latin typeface="Source Code Pro" charset="0"/>
                <a:cs typeface="Arial" charset="0"/>
                <a:sym typeface="Source Code Pro" charset="0"/>
              </a:rPr>
              <a:t>DEFINITION</a:t>
            </a:r>
          </a:p>
          <a:p>
            <a:pPr eaLnBrk="1" hangingPunct="1">
              <a:lnSpc>
                <a:spcPct val="115000"/>
              </a:lnSpc>
              <a:spcBef>
                <a:spcPct val="0"/>
              </a:spcBef>
              <a:buClr>
                <a:srgbClr val="666666"/>
              </a:buClr>
              <a:buSzTx/>
              <a:buFont typeface="Source Code Pro" charset="0"/>
              <a:buNone/>
            </a:pPr>
            <a:r>
              <a:rPr lang="en-US" sz="1800" b="1" smtClean="0">
                <a:latin typeface="Source Code Pro" charset="0"/>
                <a:cs typeface="Arial" charset="0"/>
                <a:sym typeface="Source Code Pro" charset="0"/>
              </a:rPr>
              <a:t>An ironic, sarcastic, or witty composition that claims to argue for something, but actually argues against it.</a:t>
            </a:r>
          </a:p>
          <a:p>
            <a:pPr eaLnBrk="1" hangingPunct="1">
              <a:lnSpc>
                <a:spcPct val="115000"/>
              </a:lnSpc>
              <a:spcBef>
                <a:spcPct val="0"/>
              </a:spcBef>
              <a:spcAft>
                <a:spcPts val="1600"/>
              </a:spcAft>
              <a:buClr>
                <a:srgbClr val="666666"/>
              </a:buClr>
              <a:buSzTx/>
              <a:buFont typeface="Source Code Pro" charset="0"/>
              <a:buNone/>
            </a:pPr>
            <a:endParaRPr lang="en-US" b="1" u="sng" smtClean="0">
              <a:solidFill>
                <a:srgbClr val="666666"/>
              </a:solidFill>
              <a:latin typeface="Source Code Pro" charset="0"/>
              <a:cs typeface="Arial" charset="0"/>
              <a:sym typeface="Source Code Pro" charset="0"/>
            </a:endParaRPr>
          </a:p>
        </p:txBody>
      </p:sp>
      <p:sp>
        <p:nvSpPr>
          <p:cNvPr id="315" name="Shape 315"/>
          <p:cNvSpPr txBox="1">
            <a:spLocks noGrp="1"/>
          </p:cNvSpPr>
          <p:nvPr>
            <p:ph type="body" idx="2"/>
          </p:nvPr>
        </p:nvSpPr>
        <p:spPr>
          <a:xfrm>
            <a:off x="48323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smtClean="0">
                <a:solidFill>
                  <a:srgbClr val="0000FF"/>
                </a:solidFill>
                <a:latin typeface="Source Code Pro" charset="0"/>
                <a:cs typeface="Arial" charset="0"/>
                <a:sym typeface="Source Code Pro" charset="0"/>
              </a:rPr>
              <a:t>“I have been assured by a very knowing American by my acquaintance in London, that a young healthy child well nursed is at a year old a most delicious, nourishing, and wholesome food, whether stewed, roasted, baked, or broiled, and I make no doubt that it will equally serve in a fricassee or a ragout.” </a:t>
            </a:r>
          </a:p>
          <a:p>
            <a:pPr eaLnBrk="1" hangingPunct="1">
              <a:lnSpc>
                <a:spcPct val="115000"/>
              </a:lnSpc>
              <a:spcBef>
                <a:spcPct val="0"/>
              </a:spcBef>
              <a:spcAft>
                <a:spcPts val="1600"/>
              </a:spcAft>
              <a:buClr>
                <a:srgbClr val="666666"/>
              </a:buClr>
              <a:buSzTx/>
              <a:buFont typeface="Source Code Pro" charset="0"/>
              <a:buNone/>
            </a:pPr>
            <a:r>
              <a:rPr lang="en-US" sz="1200" b="1" smtClean="0">
                <a:solidFill>
                  <a:srgbClr val="0000FF"/>
                </a:solidFill>
                <a:latin typeface="Source Code Pro" charset="0"/>
                <a:cs typeface="Arial" charset="0"/>
                <a:sym typeface="Source Code Pro" charset="0"/>
              </a:rPr>
              <a:t>(Jonathon Swift, </a:t>
            </a:r>
            <a:r>
              <a:rPr lang="en-US" sz="1200" b="1" i="1" smtClean="0">
                <a:solidFill>
                  <a:srgbClr val="0000FF"/>
                </a:solidFill>
                <a:latin typeface="Source Code Pro" charset="0"/>
                <a:cs typeface="Arial" charset="0"/>
                <a:sym typeface="Source Code Pro" charset="0"/>
              </a:rPr>
              <a:t>A Modest Proposal)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4"/>
                                        </p:tgtEl>
                                        <p:attrNameLst>
                                          <p:attrName>style.visibility</p:attrName>
                                        </p:attrNameLst>
                                      </p:cBhvr>
                                      <p:to>
                                        <p:strVal val="visible"/>
                                      </p:to>
                                    </p:set>
                                    <p:animEffect transition="in" filter="fade">
                                      <p:cBhvr>
                                        <p:cTn id="7" dur="1000"/>
                                        <p:tgtEl>
                                          <p:spTgt spid="3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15"/>
                                        </p:tgtEl>
                                        <p:attrNameLst>
                                          <p:attrName>style.visibility</p:attrName>
                                        </p:attrNameLst>
                                      </p:cBhvr>
                                      <p:to>
                                        <p:strVal val="visible"/>
                                      </p:to>
                                    </p:set>
                                    <p:animEffect transition="in" filter="fade">
                                      <p:cBhvr>
                                        <p:cTn id="12" dur="1000"/>
                                        <p:tgtEl>
                                          <p:spTgt spid="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hape 74"/>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Parenthesis</a:t>
            </a:r>
          </a:p>
        </p:txBody>
      </p:sp>
      <p:sp>
        <p:nvSpPr>
          <p:cNvPr id="75" name="Shape 75"/>
          <p:cNvSpPr txBox="1">
            <a:spLocks noGrp="1"/>
          </p:cNvSpPr>
          <p:nvPr>
            <p:ph type="body" idx="1"/>
          </p:nvPr>
        </p:nvSpPr>
        <p:spPr>
          <a:xfrm>
            <a:off x="311150" y="1228725"/>
            <a:ext cx="4000500" cy="3340100"/>
          </a:xfrm>
        </p:spPr>
        <p:txBody>
          <a:bodyPr/>
          <a:lstStyle/>
          <a:p>
            <a:pPr eaLnBrk="1" hangingPunct="1">
              <a:lnSpc>
                <a:spcPct val="115000"/>
              </a:lnSpc>
              <a:spcBef>
                <a:spcPct val="0"/>
              </a:spcBef>
              <a:buClr>
                <a:srgbClr val="666666"/>
              </a:buClr>
              <a:buSzTx/>
              <a:buFont typeface="Source Code Pro" charset="0"/>
              <a:buNone/>
            </a:pPr>
            <a:r>
              <a:rPr lang="en-US" sz="1800" b="1" u="sng" smtClean="0">
                <a:latin typeface="Source Code Pro" charset="0"/>
                <a:cs typeface="Arial" charset="0"/>
                <a:sym typeface="Source Code Pro" charset="0"/>
              </a:rPr>
              <a:t>DEFINITION:</a:t>
            </a:r>
          </a:p>
          <a:p>
            <a:pPr eaLnBrk="1" hangingPunct="1">
              <a:lnSpc>
                <a:spcPct val="115000"/>
              </a:lnSpc>
              <a:spcBef>
                <a:spcPct val="0"/>
              </a:spcBef>
              <a:buClr>
                <a:srgbClr val="666666"/>
              </a:buClr>
              <a:buSzTx/>
              <a:buFont typeface="Source Code Pro" charset="0"/>
              <a:buNone/>
            </a:pPr>
            <a:r>
              <a:rPr lang="en-US" sz="1800" b="1" smtClean="0">
                <a:latin typeface="Source Code Pro" charset="0"/>
                <a:cs typeface="Arial" charset="0"/>
                <a:sym typeface="Source Code Pro" charset="0"/>
              </a:rPr>
              <a:t>the insertion of words, phrases, or a sentence that is not syntactically related to the rest of the sentence. It is set off by dashes or parentheses. </a:t>
            </a:r>
          </a:p>
          <a:p>
            <a:pPr eaLnBrk="1" hangingPunct="1">
              <a:lnSpc>
                <a:spcPct val="115000"/>
              </a:lnSpc>
              <a:spcBef>
                <a:spcPct val="0"/>
              </a:spcBef>
              <a:spcAft>
                <a:spcPts val="1600"/>
              </a:spcAft>
              <a:buClr>
                <a:srgbClr val="666666"/>
              </a:buClr>
              <a:buSzTx/>
              <a:buFont typeface="Source Code Pro" charset="0"/>
              <a:buNone/>
            </a:pPr>
            <a:endParaRPr lang="en-US" smtClean="0">
              <a:solidFill>
                <a:srgbClr val="666666"/>
              </a:solidFill>
              <a:latin typeface="Source Code Pro" charset="0"/>
              <a:cs typeface="Arial" charset="0"/>
              <a:sym typeface="Source Code Pro" charset="0"/>
            </a:endParaRPr>
          </a:p>
        </p:txBody>
      </p:sp>
      <p:sp>
        <p:nvSpPr>
          <p:cNvPr id="76" name="Shape 76"/>
          <p:cNvSpPr txBox="1">
            <a:spLocks noGrp="1"/>
          </p:cNvSpPr>
          <p:nvPr>
            <p:ph type="body" idx="2"/>
          </p:nvPr>
        </p:nvSpPr>
        <p:spPr>
          <a:xfrm>
            <a:off x="48323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smtClean="0">
                <a:solidFill>
                  <a:srgbClr val="0000FF"/>
                </a:solidFill>
                <a:latin typeface="Source Code Pro" charset="0"/>
                <a:cs typeface="Arial" charset="0"/>
                <a:sym typeface="Source Code Pro" charset="0"/>
              </a:rPr>
              <a:t> “The regulation poster in the single unisex restroom admonishes us to wash our hands thoroughly, and even offers instructions for doing so, but there is always some vital substance missing--soap, paper towels, toilet paper--and I never found all three at once.” (Barbara Ehrenreich, </a:t>
            </a:r>
            <a:r>
              <a:rPr lang="en-US" i="1" smtClean="0">
                <a:solidFill>
                  <a:srgbClr val="0000FF"/>
                </a:solidFill>
                <a:latin typeface="Source Code Pro" charset="0"/>
                <a:cs typeface="Arial" charset="0"/>
                <a:sym typeface="Source Code Pro" charset="0"/>
              </a:rPr>
              <a:t>Nickel and Dimed</a:t>
            </a:r>
            <a:r>
              <a:rPr lang="en-US" smtClean="0">
                <a:solidFill>
                  <a:srgbClr val="0000FF"/>
                </a:solidFill>
                <a:latin typeface="Source Code Pro" charset="0"/>
                <a:cs typeface="Arial" charset="0"/>
                <a:sym typeface="Source Code Pro" charset="0"/>
              </a:rPr>
              <a:t>)</a:t>
            </a:r>
          </a:p>
          <a:p>
            <a:pPr eaLnBrk="1" hangingPunct="1">
              <a:lnSpc>
                <a:spcPct val="115000"/>
              </a:lnSpc>
              <a:spcBef>
                <a:spcPct val="0"/>
              </a:spcBef>
              <a:spcAft>
                <a:spcPts val="1600"/>
              </a:spcAft>
              <a:buClr>
                <a:srgbClr val="666666"/>
              </a:buClr>
              <a:buSzTx/>
              <a:buFont typeface="Source Code Pro" charset="0"/>
              <a:buNone/>
            </a:pPr>
            <a:endParaRPr lang="en-US" smtClean="0">
              <a:solidFill>
                <a:srgbClr val="666666"/>
              </a:solidFill>
              <a:latin typeface="Source Code Pro" charset="0"/>
              <a:cs typeface="Arial" charset="0"/>
              <a:sym typeface="Source Code Pro"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fade">
                                      <p:cBhvr>
                                        <p:cTn id="7" dur="1000"/>
                                        <p:tgtEl>
                                          <p:spTgt spid="7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6"/>
                                        </p:tgtEl>
                                        <p:attrNameLst>
                                          <p:attrName>style.visibility</p:attrName>
                                        </p:attrNameLst>
                                      </p:cBhvr>
                                      <p:to>
                                        <p:strVal val="visible"/>
                                      </p:to>
                                    </p:set>
                                    <p:animEffect transition="in" filter="fade">
                                      <p:cBhvr>
                                        <p:cTn id="12" dur="10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hape 320"/>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euphemism</a:t>
            </a:r>
          </a:p>
        </p:txBody>
      </p:sp>
      <p:sp>
        <p:nvSpPr>
          <p:cNvPr id="321" name="Shape 321"/>
          <p:cNvSpPr txBox="1">
            <a:spLocks noGrp="1"/>
          </p:cNvSpPr>
          <p:nvPr>
            <p:ph type="body" idx="1"/>
          </p:nvPr>
        </p:nvSpPr>
        <p:spPr>
          <a:xfrm>
            <a:off x="3111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u="sng" smtClean="0">
                <a:solidFill>
                  <a:srgbClr val="666666"/>
                </a:solidFill>
                <a:latin typeface="Source Code Pro" charset="0"/>
                <a:cs typeface="Arial" charset="0"/>
                <a:sym typeface="Source Code Pro" charset="0"/>
              </a:rPr>
              <a:t>DEFINITION</a:t>
            </a:r>
          </a:p>
          <a:p>
            <a:pPr eaLnBrk="1" hangingPunct="1">
              <a:lnSpc>
                <a:spcPct val="115000"/>
              </a:lnSpc>
              <a:spcBef>
                <a:spcPct val="0"/>
              </a:spcBef>
              <a:buClr>
                <a:srgbClr val="666666"/>
              </a:buClr>
              <a:buSzTx/>
              <a:buFont typeface="Source Code Pro" charset="0"/>
              <a:buNone/>
            </a:pPr>
            <a:r>
              <a:rPr lang="en-US" sz="1800" b="1" smtClean="0">
                <a:latin typeface="Source Code Pro" charset="0"/>
                <a:cs typeface="Arial" charset="0"/>
                <a:sym typeface="Source Code Pro" charset="0"/>
              </a:rPr>
              <a:t>mild, indirect or vague term substituting for a harsh, blunt form of an offensive term</a:t>
            </a:r>
          </a:p>
          <a:p>
            <a:pPr eaLnBrk="1" hangingPunct="1">
              <a:lnSpc>
                <a:spcPct val="115000"/>
              </a:lnSpc>
              <a:spcBef>
                <a:spcPct val="0"/>
              </a:spcBef>
              <a:buClr>
                <a:srgbClr val="666666"/>
              </a:buClr>
              <a:buSzTx/>
              <a:buFont typeface="Source Code Pro" charset="0"/>
              <a:buNone/>
            </a:pPr>
            <a:endParaRPr lang="en-US" sz="1800" b="1" smtClean="0">
              <a:latin typeface="Source Code Pro" charset="0"/>
              <a:cs typeface="Arial" charset="0"/>
              <a:sym typeface="Source Code Pro" charset="0"/>
            </a:endParaRPr>
          </a:p>
          <a:p>
            <a:pPr eaLnBrk="1" hangingPunct="1">
              <a:lnSpc>
                <a:spcPct val="115000"/>
              </a:lnSpc>
              <a:spcBef>
                <a:spcPct val="0"/>
              </a:spcBef>
              <a:buClr>
                <a:srgbClr val="666666"/>
              </a:buClr>
              <a:buSzTx/>
              <a:buFont typeface="Source Code Pro" charset="0"/>
              <a:buNone/>
            </a:pPr>
            <a:r>
              <a:rPr lang="en-US" sz="1800" b="1" i="1" smtClean="0">
                <a:latin typeface="Source Code Pro" charset="0"/>
                <a:cs typeface="Arial" charset="0"/>
                <a:sym typeface="Source Code Pro" charset="0"/>
              </a:rPr>
              <a:t>"passed away" vs. "died"</a:t>
            </a:r>
          </a:p>
          <a:p>
            <a:pPr eaLnBrk="1" hangingPunct="1">
              <a:lnSpc>
                <a:spcPct val="115000"/>
              </a:lnSpc>
              <a:spcBef>
                <a:spcPct val="0"/>
              </a:spcBef>
              <a:spcAft>
                <a:spcPts val="1600"/>
              </a:spcAft>
              <a:buClr>
                <a:srgbClr val="666666"/>
              </a:buClr>
              <a:buSzTx/>
              <a:buFont typeface="Source Code Pro" charset="0"/>
              <a:buNone/>
            </a:pPr>
            <a:endParaRPr lang="en-US" b="1" u="sng" smtClean="0">
              <a:solidFill>
                <a:srgbClr val="666666"/>
              </a:solidFill>
              <a:latin typeface="Source Code Pro" charset="0"/>
              <a:cs typeface="Arial" charset="0"/>
              <a:sym typeface="Source Code Pro" charset="0"/>
            </a:endParaRPr>
          </a:p>
        </p:txBody>
      </p:sp>
      <p:sp>
        <p:nvSpPr>
          <p:cNvPr id="322" name="Shape 322"/>
          <p:cNvSpPr txBox="1">
            <a:spLocks noGrp="1"/>
          </p:cNvSpPr>
          <p:nvPr>
            <p:ph type="body" idx="2"/>
          </p:nvPr>
        </p:nvSpPr>
        <p:spPr/>
        <p:txBody>
          <a:bodyPr>
            <a:noAutofit/>
          </a:bodyPr>
          <a:lstStyle/>
          <a:p>
            <a:pPr eaLnBrk="1" fontAlgn="auto" hangingPunct="1">
              <a:lnSpc>
                <a:spcPct val="115000"/>
              </a:lnSpc>
              <a:spcAft>
                <a:spcPts val="1600"/>
              </a:spcAft>
              <a:buClr>
                <a:schemeClr val="dk2"/>
              </a:buClr>
              <a:buFont typeface="Source Code Pro"/>
              <a:buNone/>
              <a:defRPr/>
            </a:pPr>
            <a:r>
              <a:rPr lang="en" sz="1800" b="1">
                <a:solidFill>
                  <a:srgbClr val="0000FF"/>
                </a:solidFill>
                <a:highlight>
                  <a:srgbClr val="FFFFFF"/>
                </a:highlight>
                <a:latin typeface="Source Code Pro"/>
                <a:ea typeface="Source Code Pro"/>
                <a:cs typeface="Source Code Pro"/>
                <a:sym typeface="Source Code Pro"/>
              </a:rPr>
              <a:t>“They will hand over the terrorists, or they will share in their fate.” </a:t>
            </a:r>
          </a:p>
          <a:p>
            <a:pPr eaLnBrk="1" fontAlgn="auto" hangingPunct="1">
              <a:lnSpc>
                <a:spcPct val="115000"/>
              </a:lnSpc>
              <a:spcAft>
                <a:spcPts val="1600"/>
              </a:spcAft>
              <a:buClr>
                <a:schemeClr val="dk2"/>
              </a:buClr>
              <a:buFont typeface="Source Code Pro"/>
              <a:buNone/>
              <a:defRPr/>
            </a:pPr>
            <a:endParaRPr sz="1800" b="1">
              <a:solidFill>
                <a:srgbClr val="0000FF"/>
              </a:solidFill>
              <a:highlight>
                <a:srgbClr val="FFFFFF"/>
              </a:highlight>
              <a:latin typeface="Source Code Pro"/>
              <a:ea typeface="Source Code Pro"/>
              <a:cs typeface="Source Code Pro"/>
              <a:sym typeface="Source Code Pro"/>
            </a:endParaRPr>
          </a:p>
          <a:p>
            <a:pPr eaLnBrk="1" fontAlgn="auto" hangingPunct="1">
              <a:lnSpc>
                <a:spcPct val="115000"/>
              </a:lnSpc>
              <a:spcAft>
                <a:spcPts val="1600"/>
              </a:spcAft>
              <a:buClr>
                <a:schemeClr val="dk2"/>
              </a:buClr>
              <a:buFont typeface="Source Code Pro"/>
              <a:buNone/>
              <a:defRPr/>
            </a:pPr>
            <a:r>
              <a:rPr lang="en" sz="1200" b="1">
                <a:solidFill>
                  <a:srgbClr val="0000FF"/>
                </a:solidFill>
                <a:highlight>
                  <a:srgbClr val="FFFFFF"/>
                </a:highlight>
                <a:latin typeface="Source Code Pro"/>
                <a:ea typeface="Source Code Pro"/>
                <a:cs typeface="Source Code Pro"/>
                <a:sym typeface="Source Code Pro"/>
              </a:rPr>
              <a:t>(George W. Bush “After 9/11” speech)</a:t>
            </a:r>
          </a:p>
          <a:p>
            <a:pPr eaLnBrk="1" fontAlgn="auto" hangingPunct="1">
              <a:lnSpc>
                <a:spcPct val="115000"/>
              </a:lnSpc>
              <a:spcAft>
                <a:spcPts val="1600"/>
              </a:spcAft>
              <a:buClr>
                <a:schemeClr val="dk2"/>
              </a:buClr>
              <a:buFont typeface="Source Code Pro"/>
              <a:buNone/>
              <a:defRPr/>
            </a:pPr>
            <a:endParaRPr>
              <a:solidFill>
                <a:schemeClr val="dk2"/>
              </a:solidFill>
              <a:latin typeface="Source Code Pro"/>
              <a:ea typeface="Source Code Pro"/>
              <a:cs typeface="Source Code Pro"/>
              <a:sym typeface="Source Code Pr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1"/>
                                        </p:tgtEl>
                                        <p:attrNameLst>
                                          <p:attrName>style.visibility</p:attrName>
                                        </p:attrNameLst>
                                      </p:cBhvr>
                                      <p:to>
                                        <p:strVal val="visible"/>
                                      </p:to>
                                    </p:set>
                                    <p:animEffect transition="in" filter="fade">
                                      <p:cBhvr>
                                        <p:cTn id="7" dur="1000"/>
                                        <p:tgtEl>
                                          <p:spTgt spid="3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2"/>
                                        </p:tgtEl>
                                        <p:attrNameLst>
                                          <p:attrName>style.visibility</p:attrName>
                                        </p:attrNameLst>
                                      </p:cBhvr>
                                      <p:to>
                                        <p:strVal val="visible"/>
                                      </p:to>
                                    </p:set>
                                    <p:animEffect transition="in" filter="fade">
                                      <p:cBhvr>
                                        <p:cTn id="12" dur="1000"/>
                                        <p:tgtEl>
                                          <p:spTgt spid="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hape 327"/>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hyperbole</a:t>
            </a:r>
          </a:p>
        </p:txBody>
      </p:sp>
      <p:sp>
        <p:nvSpPr>
          <p:cNvPr id="328" name="Shape 328"/>
          <p:cNvSpPr txBox="1">
            <a:spLocks noGrp="1"/>
          </p:cNvSpPr>
          <p:nvPr>
            <p:ph type="body" idx="1"/>
          </p:nvPr>
        </p:nvSpPr>
        <p:spPr>
          <a:xfrm>
            <a:off x="3111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u="sng" smtClean="0">
                <a:solidFill>
                  <a:srgbClr val="666666"/>
                </a:solidFill>
                <a:latin typeface="Source Code Pro" charset="0"/>
                <a:cs typeface="Arial" charset="0"/>
                <a:sym typeface="Source Code Pro" charset="0"/>
              </a:rPr>
              <a:t>DEFINITION</a:t>
            </a:r>
          </a:p>
          <a:p>
            <a:pPr eaLnBrk="1" hangingPunct="1">
              <a:lnSpc>
                <a:spcPct val="115000"/>
              </a:lnSpc>
              <a:spcBef>
                <a:spcPct val="0"/>
              </a:spcBef>
              <a:buClr>
                <a:srgbClr val="666666"/>
              </a:buClr>
              <a:buSzTx/>
              <a:buFont typeface="Source Code Pro" charset="0"/>
              <a:buNone/>
            </a:pPr>
            <a:r>
              <a:rPr lang="en-US" sz="1800" b="1" smtClean="0">
                <a:solidFill>
                  <a:srgbClr val="666666"/>
                </a:solidFill>
                <a:latin typeface="Source Code Pro" charset="0"/>
                <a:cs typeface="Arial" charset="0"/>
                <a:sym typeface="Source Code Pro" charset="0"/>
              </a:rPr>
              <a:t>Also known as overstatement; exaggeration used to emphasize a point.</a:t>
            </a:r>
          </a:p>
          <a:p>
            <a:pPr eaLnBrk="1" hangingPunct="1">
              <a:lnSpc>
                <a:spcPct val="115000"/>
              </a:lnSpc>
              <a:spcBef>
                <a:spcPct val="0"/>
              </a:spcBef>
              <a:spcAft>
                <a:spcPts val="1600"/>
              </a:spcAft>
              <a:buClr>
                <a:srgbClr val="666666"/>
              </a:buClr>
              <a:buSzTx/>
              <a:buFont typeface="Source Code Pro" charset="0"/>
              <a:buNone/>
            </a:pPr>
            <a:endParaRPr lang="en-US" b="1" u="sng" smtClean="0">
              <a:solidFill>
                <a:srgbClr val="666666"/>
              </a:solidFill>
              <a:latin typeface="Source Code Pro" charset="0"/>
              <a:cs typeface="Arial" charset="0"/>
              <a:sym typeface="Source Code Pro" charset="0"/>
            </a:endParaRPr>
          </a:p>
        </p:txBody>
      </p:sp>
      <p:sp>
        <p:nvSpPr>
          <p:cNvPr id="329" name="Shape 329"/>
          <p:cNvSpPr txBox="1">
            <a:spLocks noGrp="1"/>
          </p:cNvSpPr>
          <p:nvPr>
            <p:ph type="body" idx="2"/>
          </p:nvPr>
        </p:nvSpPr>
        <p:spPr/>
        <p:txBody>
          <a:bodyPr>
            <a:noAutofit/>
          </a:bodyPr>
          <a:lstStyle/>
          <a:p>
            <a:pPr eaLnBrk="1" fontAlgn="auto" hangingPunct="1">
              <a:lnSpc>
                <a:spcPct val="115000"/>
              </a:lnSpc>
              <a:spcAft>
                <a:spcPts val="1600"/>
              </a:spcAft>
              <a:buClr>
                <a:schemeClr val="dk2"/>
              </a:buClr>
              <a:buFont typeface="Source Code Pro"/>
              <a:buNone/>
              <a:defRPr/>
            </a:pPr>
            <a:r>
              <a:rPr lang="en" sz="1800" b="1">
                <a:solidFill>
                  <a:srgbClr val="0000FF"/>
                </a:solidFill>
                <a:highlight>
                  <a:srgbClr val="FFFFFF"/>
                </a:highlight>
                <a:latin typeface="Source Code Pro"/>
                <a:ea typeface="Source Code Pro"/>
                <a:cs typeface="Source Code Pro"/>
                <a:sym typeface="Source Code Pro"/>
              </a:rPr>
              <a:t> “I find myself, every September, increasingly appalled by the dismal lists of texts that my sons are doomed to waste a school year reading.” </a:t>
            </a:r>
          </a:p>
          <a:p>
            <a:pPr eaLnBrk="1" fontAlgn="auto" hangingPunct="1">
              <a:lnSpc>
                <a:spcPct val="115000"/>
              </a:lnSpc>
              <a:spcAft>
                <a:spcPts val="1600"/>
              </a:spcAft>
              <a:buClr>
                <a:schemeClr val="dk2"/>
              </a:buClr>
              <a:buFont typeface="Source Code Pro"/>
              <a:buNone/>
              <a:defRPr/>
            </a:pPr>
            <a:r>
              <a:rPr lang="en" sz="1200" b="1">
                <a:solidFill>
                  <a:srgbClr val="0000FF"/>
                </a:solidFill>
                <a:highlight>
                  <a:srgbClr val="FFFFFF"/>
                </a:highlight>
                <a:latin typeface="Source Code Pro"/>
                <a:ea typeface="Source Code Pro"/>
                <a:cs typeface="Source Code Pro"/>
                <a:sym typeface="Source Code Pro"/>
              </a:rPr>
              <a:t>(Francine Prose, </a:t>
            </a:r>
            <a:r>
              <a:rPr lang="en" sz="1200" b="1" i="1">
                <a:solidFill>
                  <a:srgbClr val="0000FF"/>
                </a:solidFill>
                <a:highlight>
                  <a:srgbClr val="FFFFFF"/>
                </a:highlight>
                <a:latin typeface="Source Code Pro"/>
                <a:ea typeface="Source Code Pro"/>
                <a:cs typeface="Source Code Pro"/>
                <a:sym typeface="Source Code Pro"/>
              </a:rPr>
              <a:t>I Know Why A Caged Bird Cannot Read</a:t>
            </a:r>
            <a:r>
              <a:rPr lang="en" sz="1200" b="1">
                <a:solidFill>
                  <a:srgbClr val="0000FF"/>
                </a:solidFill>
                <a:highlight>
                  <a:srgbClr val="FFFFFF"/>
                </a:highlight>
                <a:latin typeface="Source Code Pro"/>
                <a:ea typeface="Source Code Pro"/>
                <a:cs typeface="Source Code Pro"/>
                <a:sym typeface="Source Code Pro"/>
              </a:rPr>
              <a:t>)</a:t>
            </a:r>
          </a:p>
          <a:p>
            <a:pPr eaLnBrk="1" fontAlgn="auto" hangingPunct="1">
              <a:lnSpc>
                <a:spcPct val="115000"/>
              </a:lnSpc>
              <a:spcAft>
                <a:spcPts val="1600"/>
              </a:spcAft>
              <a:buClr>
                <a:schemeClr val="dk2"/>
              </a:buClr>
              <a:buFont typeface="Source Code Pro"/>
              <a:buNone/>
              <a:defRPr/>
            </a:pPr>
            <a:endParaRPr>
              <a:solidFill>
                <a:schemeClr val="dk2"/>
              </a:solidFill>
              <a:latin typeface="Source Code Pro"/>
              <a:ea typeface="Source Code Pro"/>
              <a:cs typeface="Source Code Pro"/>
              <a:sym typeface="Source Code Pr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8"/>
                                        </p:tgtEl>
                                        <p:attrNameLst>
                                          <p:attrName>style.visibility</p:attrName>
                                        </p:attrNameLst>
                                      </p:cBhvr>
                                      <p:to>
                                        <p:strVal val="visible"/>
                                      </p:to>
                                    </p:set>
                                    <p:animEffect transition="in" filter="fade">
                                      <p:cBhvr>
                                        <p:cTn id="7" dur="1000"/>
                                        <p:tgtEl>
                                          <p:spTgt spid="3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9"/>
                                        </p:tgtEl>
                                        <p:attrNameLst>
                                          <p:attrName>style.visibility</p:attrName>
                                        </p:attrNameLst>
                                      </p:cBhvr>
                                      <p:to>
                                        <p:strVal val="visible"/>
                                      </p:to>
                                    </p:set>
                                    <p:animEffect transition="in" filter="fade">
                                      <p:cBhvr>
                                        <p:cTn id="12" dur="1000"/>
                                        <p:tgtEl>
                                          <p:spTgt spid="3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hape 334"/>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litotes</a:t>
            </a:r>
          </a:p>
        </p:txBody>
      </p:sp>
      <p:sp>
        <p:nvSpPr>
          <p:cNvPr id="335" name="Shape 335"/>
          <p:cNvSpPr txBox="1">
            <a:spLocks noGrp="1"/>
          </p:cNvSpPr>
          <p:nvPr>
            <p:ph type="body" idx="1"/>
          </p:nvPr>
        </p:nvSpPr>
        <p:spPr>
          <a:xfrm>
            <a:off x="3111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u="sng" smtClean="0">
                <a:solidFill>
                  <a:srgbClr val="666666"/>
                </a:solidFill>
                <a:latin typeface="Source Code Pro" charset="0"/>
                <a:cs typeface="Arial" charset="0"/>
                <a:sym typeface="Source Code Pro" charset="0"/>
              </a:rPr>
              <a:t>DEFINITION</a:t>
            </a:r>
          </a:p>
          <a:p>
            <a:pPr eaLnBrk="1" hangingPunct="1">
              <a:lnSpc>
                <a:spcPct val="115000"/>
              </a:lnSpc>
              <a:spcBef>
                <a:spcPct val="0"/>
              </a:spcBef>
              <a:buClr>
                <a:srgbClr val="666666"/>
              </a:buClr>
              <a:buSzTx/>
              <a:buFont typeface="Source Code Pro" charset="0"/>
              <a:buNone/>
            </a:pPr>
            <a:r>
              <a:rPr lang="en-US" sz="1800" b="1" smtClean="0">
                <a:solidFill>
                  <a:srgbClr val="666666"/>
                </a:solidFill>
                <a:latin typeface="Source Code Pro" charset="0"/>
                <a:cs typeface="Arial" charset="0"/>
                <a:sym typeface="Source Code Pro" charset="0"/>
              </a:rPr>
              <a:t>a particular form of understatement generated by denying the opposite of the word which would otherwise be used </a:t>
            </a:r>
          </a:p>
          <a:p>
            <a:pPr eaLnBrk="1" hangingPunct="1">
              <a:lnSpc>
                <a:spcPct val="115000"/>
              </a:lnSpc>
              <a:spcBef>
                <a:spcPct val="0"/>
              </a:spcBef>
              <a:spcAft>
                <a:spcPts val="1600"/>
              </a:spcAft>
              <a:buClr>
                <a:srgbClr val="666666"/>
              </a:buClr>
              <a:buSzTx/>
              <a:buFont typeface="Source Code Pro" charset="0"/>
              <a:buNone/>
            </a:pPr>
            <a:endParaRPr lang="en-US" b="1" u="sng" smtClean="0">
              <a:solidFill>
                <a:srgbClr val="666666"/>
              </a:solidFill>
              <a:latin typeface="Source Code Pro" charset="0"/>
              <a:cs typeface="Arial" charset="0"/>
              <a:sym typeface="Source Code Pro" charset="0"/>
            </a:endParaRPr>
          </a:p>
        </p:txBody>
      </p:sp>
      <p:sp>
        <p:nvSpPr>
          <p:cNvPr id="336" name="Shape 336"/>
          <p:cNvSpPr txBox="1">
            <a:spLocks noGrp="1"/>
          </p:cNvSpPr>
          <p:nvPr>
            <p:ph type="body" idx="2"/>
          </p:nvPr>
        </p:nvSpPr>
        <p:spPr/>
        <p:txBody>
          <a:bodyPr>
            <a:noAutofit/>
          </a:bodyPr>
          <a:lstStyle/>
          <a:p>
            <a:pPr eaLnBrk="1" fontAlgn="auto" hangingPunct="1">
              <a:lnSpc>
                <a:spcPct val="115000"/>
              </a:lnSpc>
              <a:spcAft>
                <a:spcPts val="1600"/>
              </a:spcAft>
              <a:buClr>
                <a:schemeClr val="dk2"/>
              </a:buClr>
              <a:buFont typeface="Source Code Pro"/>
              <a:buNone/>
              <a:defRPr/>
            </a:pPr>
            <a:r>
              <a:rPr lang="en" sz="1600" b="1">
                <a:solidFill>
                  <a:srgbClr val="0000FF"/>
                </a:solidFill>
                <a:highlight>
                  <a:srgbClr val="FFFFFF"/>
                </a:highlight>
                <a:latin typeface="Source Code Pro"/>
                <a:ea typeface="Source Code Pro"/>
                <a:cs typeface="Source Code Pro"/>
                <a:sym typeface="Source Code Pro"/>
              </a:rPr>
              <a:t>“Indeed, it is not uncommon for slaves even to fall out and quarrel among themselves about the relative goodness of their masters…” </a:t>
            </a:r>
          </a:p>
          <a:p>
            <a:pPr eaLnBrk="1" fontAlgn="auto" hangingPunct="1">
              <a:lnSpc>
                <a:spcPct val="115000"/>
              </a:lnSpc>
              <a:spcAft>
                <a:spcPts val="1600"/>
              </a:spcAft>
              <a:buClr>
                <a:schemeClr val="dk2"/>
              </a:buClr>
              <a:buFont typeface="Source Code Pro"/>
              <a:buNone/>
              <a:defRPr/>
            </a:pPr>
            <a:endParaRPr sz="1600" b="1">
              <a:solidFill>
                <a:srgbClr val="0000FF"/>
              </a:solidFill>
              <a:highlight>
                <a:srgbClr val="FFFFFF"/>
              </a:highlight>
              <a:latin typeface="Source Code Pro"/>
              <a:ea typeface="Source Code Pro"/>
              <a:cs typeface="Source Code Pro"/>
              <a:sym typeface="Source Code Pro"/>
            </a:endParaRPr>
          </a:p>
          <a:p>
            <a:pPr eaLnBrk="1" fontAlgn="auto" hangingPunct="1">
              <a:lnSpc>
                <a:spcPct val="115000"/>
              </a:lnSpc>
              <a:spcAft>
                <a:spcPts val="1600"/>
              </a:spcAft>
              <a:buClr>
                <a:schemeClr val="dk2"/>
              </a:buClr>
              <a:buFont typeface="Source Code Pro"/>
              <a:buNone/>
              <a:defRPr/>
            </a:pPr>
            <a:r>
              <a:rPr lang="en" sz="1200" b="1">
                <a:solidFill>
                  <a:srgbClr val="0000FF"/>
                </a:solidFill>
                <a:highlight>
                  <a:srgbClr val="FFFFFF"/>
                </a:highlight>
                <a:latin typeface="Source Code Pro"/>
                <a:ea typeface="Source Code Pro"/>
                <a:cs typeface="Source Code Pro"/>
                <a:sym typeface="Source Code Pro"/>
              </a:rPr>
              <a:t>(Frederick Douglass, </a:t>
            </a:r>
            <a:r>
              <a:rPr lang="en" sz="1200" b="1" i="1">
                <a:solidFill>
                  <a:srgbClr val="0000FF"/>
                </a:solidFill>
                <a:highlight>
                  <a:srgbClr val="FFFFFF"/>
                </a:highlight>
                <a:latin typeface="Source Code Pro"/>
                <a:ea typeface="Source Code Pro"/>
                <a:cs typeface="Source Code Pro"/>
                <a:sym typeface="Source Code Pro"/>
              </a:rPr>
              <a:t>Narrative of the Life of Frederick Douglass: An American Slave</a:t>
            </a:r>
            <a:r>
              <a:rPr lang="en" sz="1200" b="1">
                <a:solidFill>
                  <a:srgbClr val="0000FF"/>
                </a:solidFill>
                <a:highlight>
                  <a:srgbClr val="FFFFFF"/>
                </a:highlight>
                <a:latin typeface="Source Code Pro"/>
                <a:ea typeface="Source Code Pro"/>
                <a:cs typeface="Source Code Pro"/>
                <a:sym typeface="Source Code Pro"/>
              </a:rPr>
              <a:t>).</a:t>
            </a:r>
            <a:r>
              <a:rPr lang="en" sz="1600" b="1">
                <a:solidFill>
                  <a:srgbClr val="0000FF"/>
                </a:solidFill>
                <a:highlight>
                  <a:srgbClr val="FFFFFF"/>
                </a:highlight>
                <a:latin typeface="Source Code Pro"/>
                <a:ea typeface="Source Code Pro"/>
                <a:cs typeface="Source Code Pro"/>
                <a:sym typeface="Source Code Pro"/>
              </a:rPr>
              <a:t> </a:t>
            </a:r>
          </a:p>
          <a:p>
            <a:pPr eaLnBrk="1" fontAlgn="auto" hangingPunct="1">
              <a:lnSpc>
                <a:spcPct val="115000"/>
              </a:lnSpc>
              <a:spcAft>
                <a:spcPts val="1600"/>
              </a:spcAft>
              <a:buClr>
                <a:schemeClr val="dk2"/>
              </a:buClr>
              <a:buFont typeface="Source Code Pro"/>
              <a:buNone/>
              <a:defRPr/>
            </a:pPr>
            <a:endParaRPr>
              <a:solidFill>
                <a:schemeClr val="dk2"/>
              </a:solidFill>
              <a:latin typeface="Source Code Pro"/>
              <a:ea typeface="Source Code Pro"/>
              <a:cs typeface="Source Code Pro"/>
              <a:sym typeface="Source Code Pr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5"/>
                                        </p:tgtEl>
                                        <p:attrNameLst>
                                          <p:attrName>style.visibility</p:attrName>
                                        </p:attrNameLst>
                                      </p:cBhvr>
                                      <p:to>
                                        <p:strVal val="visible"/>
                                      </p:to>
                                    </p:set>
                                    <p:animEffect transition="in" filter="fade">
                                      <p:cBhvr>
                                        <p:cTn id="7" dur="1000"/>
                                        <p:tgtEl>
                                          <p:spTgt spid="3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6"/>
                                        </p:tgtEl>
                                        <p:attrNameLst>
                                          <p:attrName>style.visibility</p:attrName>
                                        </p:attrNameLst>
                                      </p:cBhvr>
                                      <p:to>
                                        <p:strVal val="visible"/>
                                      </p:to>
                                    </p:set>
                                    <p:animEffect transition="in" filter="fade">
                                      <p:cBhvr>
                                        <p:cTn id="12" dur="1000"/>
                                        <p:tgtEl>
                                          <p:spTgt spid="3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hape 341"/>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logos</a:t>
            </a:r>
          </a:p>
        </p:txBody>
      </p:sp>
      <p:sp>
        <p:nvSpPr>
          <p:cNvPr id="342" name="Shape 342"/>
          <p:cNvSpPr txBox="1">
            <a:spLocks noGrp="1"/>
          </p:cNvSpPr>
          <p:nvPr>
            <p:ph type="body" idx="1"/>
          </p:nvPr>
        </p:nvSpPr>
        <p:spPr>
          <a:xfrm>
            <a:off x="3111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u="sng" smtClean="0">
                <a:solidFill>
                  <a:srgbClr val="666666"/>
                </a:solidFill>
                <a:latin typeface="Source Code Pro" charset="0"/>
                <a:cs typeface="Arial" charset="0"/>
                <a:sym typeface="Source Code Pro" charset="0"/>
              </a:rPr>
              <a:t>DEFINITION</a:t>
            </a:r>
          </a:p>
          <a:p>
            <a:pPr eaLnBrk="1" hangingPunct="1">
              <a:lnSpc>
                <a:spcPct val="115000"/>
              </a:lnSpc>
              <a:spcBef>
                <a:spcPct val="0"/>
              </a:spcBef>
              <a:buClr>
                <a:srgbClr val="666666"/>
              </a:buClr>
              <a:buSzTx/>
              <a:buFont typeface="Source Code Pro" charset="0"/>
              <a:buNone/>
            </a:pPr>
            <a:r>
              <a:rPr lang="en-US" sz="1800" b="1" smtClean="0">
                <a:solidFill>
                  <a:srgbClr val="666666"/>
                </a:solidFill>
                <a:latin typeface="Source Code Pro" charset="0"/>
                <a:cs typeface="Arial" charset="0"/>
                <a:sym typeface="Source Code Pro" charset="0"/>
              </a:rPr>
              <a:t>logical appeal of a speaker to  main elements are evidence and reasoning</a:t>
            </a:r>
          </a:p>
          <a:p>
            <a:pPr eaLnBrk="1" hangingPunct="1">
              <a:lnSpc>
                <a:spcPct val="115000"/>
              </a:lnSpc>
              <a:spcBef>
                <a:spcPct val="0"/>
              </a:spcBef>
              <a:spcAft>
                <a:spcPts val="1600"/>
              </a:spcAft>
              <a:buClr>
                <a:srgbClr val="666666"/>
              </a:buClr>
              <a:buSzTx/>
              <a:buFont typeface="Source Code Pro" charset="0"/>
              <a:buNone/>
            </a:pPr>
            <a:endParaRPr lang="en-US" b="1" u="sng" smtClean="0">
              <a:solidFill>
                <a:srgbClr val="666666"/>
              </a:solidFill>
              <a:latin typeface="Source Code Pro" charset="0"/>
              <a:cs typeface="Arial" charset="0"/>
              <a:sym typeface="Source Code Pro" charset="0"/>
            </a:endParaRPr>
          </a:p>
        </p:txBody>
      </p:sp>
      <p:sp>
        <p:nvSpPr>
          <p:cNvPr id="343" name="Shape 343"/>
          <p:cNvSpPr txBox="1">
            <a:spLocks noGrp="1"/>
          </p:cNvSpPr>
          <p:nvPr>
            <p:ph type="body" idx="2"/>
          </p:nvPr>
        </p:nvSpPr>
        <p:spPr>
          <a:xfrm>
            <a:off x="48323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sz="700" smtClean="0">
                <a:latin typeface="Arial" charset="0"/>
                <a:cs typeface="Arial" charset="0"/>
              </a:rPr>
              <a:t> </a:t>
            </a:r>
            <a:r>
              <a:rPr lang="en-US" sz="1800" b="1" smtClean="0">
                <a:latin typeface="Source Code Pro" charset="0"/>
                <a:cs typeface="Arial" charset="0"/>
                <a:sym typeface="Source Code Pro" charset="0"/>
              </a:rPr>
              <a:t> </a:t>
            </a:r>
            <a:r>
              <a:rPr lang="en-US" sz="1800" b="1" smtClean="0">
                <a:solidFill>
                  <a:srgbClr val="0000FF"/>
                </a:solidFill>
                <a:latin typeface="Source Code Pro" charset="0"/>
                <a:cs typeface="Arial" charset="0"/>
                <a:sym typeface="Source Code Pro" charset="0"/>
              </a:rPr>
              <a:t>“In urban areas, for young women and girls, ages 15-19, the prevalence rate was 15.4%. For young men and boys of the same age, it was 1.2%. For young women between 20 and 24, the rate was 29.7%. For young men of that age it was 8.4%.” </a:t>
            </a:r>
          </a:p>
          <a:p>
            <a:pPr eaLnBrk="1" hangingPunct="1">
              <a:lnSpc>
                <a:spcPct val="115000"/>
              </a:lnSpc>
              <a:spcBef>
                <a:spcPct val="0"/>
              </a:spcBef>
              <a:spcAft>
                <a:spcPts val="1600"/>
              </a:spcAft>
              <a:buClr>
                <a:srgbClr val="666666"/>
              </a:buClr>
              <a:buSzTx/>
              <a:buFont typeface="Source Code Pro" charset="0"/>
              <a:buNone/>
            </a:pPr>
            <a:r>
              <a:rPr lang="en-US" sz="1200" b="1" smtClean="0">
                <a:solidFill>
                  <a:srgbClr val="0000FF"/>
                </a:solidFill>
                <a:latin typeface="Source Code Pro" charset="0"/>
                <a:cs typeface="Arial" charset="0"/>
                <a:sym typeface="Source Code Pro" charset="0"/>
              </a:rPr>
              <a:t>(Stephen Lewis, AIDS Has a Woman’s Face)</a:t>
            </a:r>
          </a:p>
          <a:p>
            <a:pPr eaLnBrk="1" hangingPunct="1">
              <a:lnSpc>
                <a:spcPct val="115000"/>
              </a:lnSpc>
              <a:spcBef>
                <a:spcPct val="0"/>
              </a:spcBef>
              <a:spcAft>
                <a:spcPts val="1600"/>
              </a:spcAft>
              <a:buClr>
                <a:srgbClr val="666666"/>
              </a:buClr>
              <a:buSzTx/>
              <a:buFont typeface="Source Code Pro" charset="0"/>
              <a:buNone/>
            </a:pPr>
            <a:endParaRPr lang="en-US" smtClean="0">
              <a:solidFill>
                <a:srgbClr val="666666"/>
              </a:solidFill>
              <a:latin typeface="Source Code Pro" charset="0"/>
              <a:cs typeface="Arial" charset="0"/>
              <a:sym typeface="Source Code Pro"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2"/>
                                        </p:tgtEl>
                                        <p:attrNameLst>
                                          <p:attrName>style.visibility</p:attrName>
                                        </p:attrNameLst>
                                      </p:cBhvr>
                                      <p:to>
                                        <p:strVal val="visible"/>
                                      </p:to>
                                    </p:set>
                                    <p:animEffect transition="in" filter="fade">
                                      <p:cBhvr>
                                        <p:cTn id="7" dur="1000"/>
                                        <p:tgtEl>
                                          <p:spTgt spid="3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3"/>
                                        </p:tgtEl>
                                        <p:attrNameLst>
                                          <p:attrName>style.visibility</p:attrName>
                                        </p:attrNameLst>
                                      </p:cBhvr>
                                      <p:to>
                                        <p:strVal val="visible"/>
                                      </p:to>
                                    </p:set>
                                    <p:animEffect transition="in" filter="fade">
                                      <p:cBhvr>
                                        <p:cTn id="12" dur="1000"/>
                                        <p:tgtEl>
                                          <p:spTgt spid="3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hape 348"/>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pathos</a:t>
            </a:r>
          </a:p>
        </p:txBody>
      </p:sp>
      <p:sp>
        <p:nvSpPr>
          <p:cNvPr id="349" name="Shape 349"/>
          <p:cNvSpPr txBox="1">
            <a:spLocks noGrp="1"/>
          </p:cNvSpPr>
          <p:nvPr>
            <p:ph type="body" idx="1"/>
          </p:nvPr>
        </p:nvSpPr>
        <p:spPr>
          <a:xfrm>
            <a:off x="3111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u="sng" smtClean="0">
                <a:solidFill>
                  <a:srgbClr val="666666"/>
                </a:solidFill>
                <a:latin typeface="Source Code Pro" charset="0"/>
                <a:cs typeface="Arial" charset="0"/>
                <a:sym typeface="Source Code Pro" charset="0"/>
              </a:rPr>
              <a:t>DEFINITION</a:t>
            </a:r>
          </a:p>
          <a:p>
            <a:pPr eaLnBrk="1" hangingPunct="1">
              <a:lnSpc>
                <a:spcPct val="115000"/>
              </a:lnSpc>
              <a:spcBef>
                <a:spcPct val="0"/>
              </a:spcBef>
              <a:buClr>
                <a:srgbClr val="666666"/>
              </a:buClr>
              <a:buSzTx/>
              <a:buFont typeface="Source Code Pro" charset="0"/>
              <a:buNone/>
            </a:pPr>
            <a:r>
              <a:rPr lang="en-US" sz="1800" b="1" smtClean="0">
                <a:solidFill>
                  <a:srgbClr val="666666"/>
                </a:solidFill>
                <a:latin typeface="Source Code Pro" charset="0"/>
                <a:cs typeface="Arial" charset="0"/>
                <a:sym typeface="Source Code Pro" charset="0"/>
              </a:rPr>
              <a:t>an appeal to one's emotions </a:t>
            </a:r>
          </a:p>
          <a:p>
            <a:pPr eaLnBrk="1" hangingPunct="1">
              <a:lnSpc>
                <a:spcPct val="115000"/>
              </a:lnSpc>
              <a:spcBef>
                <a:spcPct val="0"/>
              </a:spcBef>
              <a:spcAft>
                <a:spcPts val="1600"/>
              </a:spcAft>
              <a:buClr>
                <a:srgbClr val="666666"/>
              </a:buClr>
              <a:buSzTx/>
              <a:buFont typeface="Source Code Pro" charset="0"/>
              <a:buNone/>
            </a:pPr>
            <a:endParaRPr lang="en-US" b="1" u="sng" smtClean="0">
              <a:solidFill>
                <a:srgbClr val="666666"/>
              </a:solidFill>
              <a:latin typeface="Source Code Pro" charset="0"/>
              <a:cs typeface="Arial" charset="0"/>
              <a:sym typeface="Source Code Pro" charset="0"/>
            </a:endParaRPr>
          </a:p>
          <a:p>
            <a:pPr eaLnBrk="1" hangingPunct="1">
              <a:lnSpc>
                <a:spcPct val="115000"/>
              </a:lnSpc>
              <a:spcBef>
                <a:spcPct val="0"/>
              </a:spcBef>
              <a:spcAft>
                <a:spcPts val="1600"/>
              </a:spcAft>
              <a:buClr>
                <a:srgbClr val="666666"/>
              </a:buClr>
              <a:buSzTx/>
              <a:buFont typeface="Source Code Pro" charset="0"/>
              <a:buNone/>
            </a:pPr>
            <a:endParaRPr lang="en-US" sz="1800" smtClean="0">
              <a:latin typeface="Source Code Pro" charset="0"/>
              <a:cs typeface="Arial" charset="0"/>
              <a:sym typeface="Source Code Pro" charset="0"/>
            </a:endParaRPr>
          </a:p>
          <a:p>
            <a:pPr eaLnBrk="1" hangingPunct="1">
              <a:lnSpc>
                <a:spcPct val="115000"/>
              </a:lnSpc>
              <a:spcBef>
                <a:spcPct val="0"/>
              </a:spcBef>
              <a:spcAft>
                <a:spcPts val="1600"/>
              </a:spcAft>
              <a:buClr>
                <a:srgbClr val="666666"/>
              </a:buClr>
              <a:buSzTx/>
              <a:buFont typeface="Source Code Pro" charset="0"/>
              <a:buNone/>
            </a:pPr>
            <a:endParaRPr lang="en-US" b="1" u="sng" smtClean="0">
              <a:solidFill>
                <a:srgbClr val="666666"/>
              </a:solidFill>
              <a:latin typeface="Source Code Pro" charset="0"/>
              <a:cs typeface="Arial" charset="0"/>
              <a:sym typeface="Source Code Pro" charset="0"/>
            </a:endParaRPr>
          </a:p>
        </p:txBody>
      </p:sp>
      <p:sp>
        <p:nvSpPr>
          <p:cNvPr id="350" name="Shape 350"/>
          <p:cNvSpPr txBox="1">
            <a:spLocks noGrp="1"/>
          </p:cNvSpPr>
          <p:nvPr>
            <p:ph type="body" idx="2"/>
          </p:nvPr>
        </p:nvSpPr>
        <p:spPr>
          <a:xfrm>
            <a:off x="48323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sz="1800" b="1" smtClean="0">
                <a:solidFill>
                  <a:srgbClr val="0000FF"/>
                </a:solidFill>
                <a:latin typeface="Source Code Pro" charset="0"/>
                <a:cs typeface="Arial" charset="0"/>
                <a:sym typeface="Source Code Pro" charset="0"/>
              </a:rPr>
              <a:t> “I ask you to live your lives and hug your children. I know many citizens have fears tonight, and I ask you to be calm and resolute, even in the face of a continuing threat.” </a:t>
            </a:r>
          </a:p>
          <a:p>
            <a:pPr eaLnBrk="1" hangingPunct="1">
              <a:lnSpc>
                <a:spcPct val="115000"/>
              </a:lnSpc>
              <a:spcBef>
                <a:spcPct val="0"/>
              </a:spcBef>
              <a:spcAft>
                <a:spcPts val="1600"/>
              </a:spcAft>
              <a:buClr>
                <a:srgbClr val="666666"/>
              </a:buClr>
              <a:buSzTx/>
              <a:buFont typeface="Source Code Pro" charset="0"/>
              <a:buNone/>
            </a:pPr>
            <a:r>
              <a:rPr lang="en-US" sz="1200" b="1" smtClean="0">
                <a:solidFill>
                  <a:srgbClr val="0000FF"/>
                </a:solidFill>
                <a:latin typeface="Source Code Pro" charset="0"/>
                <a:cs typeface="Arial" charset="0"/>
                <a:sym typeface="Source Code Pro" charset="0"/>
              </a:rPr>
              <a:t>(George W. Bush, “After 9-11 Speech”).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9"/>
                                        </p:tgtEl>
                                        <p:attrNameLst>
                                          <p:attrName>style.visibility</p:attrName>
                                        </p:attrNameLst>
                                      </p:cBhvr>
                                      <p:to>
                                        <p:strVal val="visible"/>
                                      </p:to>
                                    </p:set>
                                    <p:animEffect transition="in" filter="fade">
                                      <p:cBhvr>
                                        <p:cTn id="7" dur="1000"/>
                                        <p:tgtEl>
                                          <p:spTgt spid="34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50"/>
                                        </p:tgtEl>
                                        <p:attrNameLst>
                                          <p:attrName>style.visibility</p:attrName>
                                        </p:attrNameLst>
                                      </p:cBhvr>
                                      <p:to>
                                        <p:strVal val="visible"/>
                                      </p:to>
                                    </p:set>
                                    <p:animEffect transition="in" filter="fade">
                                      <p:cBhvr>
                                        <p:cTn id="12" dur="1000"/>
                                        <p:tgtEl>
                                          <p:spTgt spid="3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Shape 355"/>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ethos</a:t>
            </a:r>
          </a:p>
        </p:txBody>
      </p:sp>
      <p:sp>
        <p:nvSpPr>
          <p:cNvPr id="104450" name="Shape 356"/>
          <p:cNvSpPr txBox="1">
            <a:spLocks noGrp="1"/>
          </p:cNvSpPr>
          <p:nvPr>
            <p:ph type="body" idx="1"/>
          </p:nvPr>
        </p:nvSpPr>
        <p:spPr>
          <a:xfrm>
            <a:off x="3111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u="sng" smtClean="0">
                <a:solidFill>
                  <a:srgbClr val="666666"/>
                </a:solidFill>
                <a:latin typeface="Source Code Pro" charset="0"/>
                <a:cs typeface="Arial" charset="0"/>
                <a:sym typeface="Source Code Pro" charset="0"/>
              </a:rPr>
              <a:t>DEFINITION</a:t>
            </a:r>
          </a:p>
        </p:txBody>
      </p:sp>
      <p:sp>
        <p:nvSpPr>
          <p:cNvPr id="357" name="Shape 357"/>
          <p:cNvSpPr txBox="1">
            <a:spLocks noGrp="1"/>
          </p:cNvSpPr>
          <p:nvPr>
            <p:ph type="body" idx="2"/>
          </p:nvPr>
        </p:nvSpPr>
        <p:spPr>
          <a:xfrm>
            <a:off x="48323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sz="1800" b="1" smtClean="0">
                <a:solidFill>
                  <a:srgbClr val="0000FF"/>
                </a:solidFill>
                <a:latin typeface="Source Code Pro" charset="0"/>
                <a:cs typeface="Arial" charset="0"/>
                <a:sym typeface="Source Code Pro" charset="0"/>
              </a:rPr>
              <a:t>“I have a Doctorate’s Degree in NeuroEconomics and have been studying oxytocin for over ten years…” </a:t>
            </a:r>
          </a:p>
          <a:p>
            <a:pPr eaLnBrk="1" hangingPunct="1">
              <a:lnSpc>
                <a:spcPct val="115000"/>
              </a:lnSpc>
              <a:spcBef>
                <a:spcPct val="0"/>
              </a:spcBef>
              <a:spcAft>
                <a:spcPts val="1600"/>
              </a:spcAft>
              <a:buClr>
                <a:srgbClr val="666666"/>
              </a:buClr>
              <a:buSzTx/>
              <a:buFont typeface="Source Code Pro" charset="0"/>
              <a:buNone/>
            </a:pPr>
            <a:r>
              <a:rPr lang="en-US" sz="1200" b="1" smtClean="0">
                <a:solidFill>
                  <a:srgbClr val="0000FF"/>
                </a:solidFill>
                <a:latin typeface="Source Code Pro" charset="0"/>
                <a:cs typeface="Arial" charset="0"/>
                <a:sym typeface="Source Code Pro" charset="0"/>
              </a:rPr>
              <a:t>(Dr. Paul Zak, </a:t>
            </a:r>
            <a:r>
              <a:rPr lang="en-US" sz="1200" b="1" i="1" smtClean="0">
                <a:solidFill>
                  <a:srgbClr val="0000FF"/>
                </a:solidFill>
                <a:latin typeface="Source Code Pro" charset="0"/>
                <a:cs typeface="Arial" charset="0"/>
                <a:sym typeface="Source Code Pro" charset="0"/>
              </a:rPr>
              <a:t>Ted Talk,</a:t>
            </a:r>
            <a:r>
              <a:rPr lang="en-US" sz="1200" b="1" smtClean="0">
                <a:solidFill>
                  <a:srgbClr val="0000FF"/>
                </a:solidFill>
                <a:latin typeface="Source Code Pro" charset="0"/>
                <a:cs typeface="Arial" charset="0"/>
                <a:sym typeface="Source Code Pro" charset="0"/>
              </a:rPr>
              <a:t> “Trust, Morality, and… Oxytocin?”)</a:t>
            </a:r>
          </a:p>
          <a:p>
            <a:pPr eaLnBrk="1" hangingPunct="1">
              <a:lnSpc>
                <a:spcPct val="115000"/>
              </a:lnSpc>
              <a:spcBef>
                <a:spcPct val="0"/>
              </a:spcBef>
              <a:spcAft>
                <a:spcPts val="1600"/>
              </a:spcAft>
              <a:buClr>
                <a:srgbClr val="666666"/>
              </a:buClr>
              <a:buSzTx/>
              <a:buFont typeface="Source Code Pro" charset="0"/>
              <a:buNone/>
            </a:pPr>
            <a:endParaRPr lang="en-US" smtClean="0">
              <a:solidFill>
                <a:srgbClr val="666666"/>
              </a:solidFill>
              <a:latin typeface="Source Code Pro" charset="0"/>
              <a:cs typeface="Arial" charset="0"/>
              <a:sym typeface="Source Code Pro" charset="0"/>
            </a:endParaRPr>
          </a:p>
        </p:txBody>
      </p:sp>
      <p:sp>
        <p:nvSpPr>
          <p:cNvPr id="358" name="Shape 358"/>
          <p:cNvSpPr txBox="1">
            <a:spLocks noChangeArrowheads="1"/>
          </p:cNvSpPr>
          <p:nvPr/>
        </p:nvSpPr>
        <p:spPr bwMode="auto">
          <a:xfrm>
            <a:off x="203200" y="1465263"/>
            <a:ext cx="3646488" cy="3000375"/>
          </a:xfrm>
          <a:prstGeom prst="rect">
            <a:avLst/>
          </a:prstGeom>
          <a:noFill/>
          <a:ln w="9525">
            <a:noFill/>
            <a:miter lim="800000"/>
            <a:headEnd/>
            <a:tailEnd/>
          </a:ln>
        </p:spPr>
        <p:txBody>
          <a:bodyPr lIns="91425" tIns="91425" rIns="91425" bIns="91425" anchor="ctr"/>
          <a:lstStyle/>
          <a:p>
            <a:r>
              <a:rPr lang="en-US"/>
              <a:t> </a:t>
            </a:r>
          </a:p>
          <a:p>
            <a:endParaRPr lang="en-US"/>
          </a:p>
          <a:p>
            <a:pPr>
              <a:lnSpc>
                <a:spcPct val="115000"/>
              </a:lnSpc>
            </a:pPr>
            <a:r>
              <a:rPr lang="en-US" sz="1800">
                <a:latin typeface="Source Code Pro" charset="0"/>
                <a:sym typeface="Source Code Pro" charset="0"/>
              </a:rPr>
              <a:t>speaker's credibility to speak about subject (whether automatic --someone well known, such as The Queen, Oprah, Stephen King--or earned through reputation and accomplishments.</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8"/>
                                        </p:tgtEl>
                                        <p:attrNameLst>
                                          <p:attrName>style.visibility</p:attrName>
                                        </p:attrNameLst>
                                      </p:cBhvr>
                                      <p:to>
                                        <p:strVal val="visible"/>
                                      </p:to>
                                    </p:set>
                                    <p:animEffect transition="in" filter="fade">
                                      <p:cBhvr>
                                        <p:cTn id="7" dur="1000"/>
                                        <p:tgtEl>
                                          <p:spTgt spid="35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57"/>
                                        </p:tgtEl>
                                        <p:attrNameLst>
                                          <p:attrName>style.visibility</p:attrName>
                                        </p:attrNameLst>
                                      </p:cBhvr>
                                      <p:to>
                                        <p:strVal val="visible"/>
                                      </p:to>
                                    </p:set>
                                    <p:animEffect transition="in" filter="fade">
                                      <p:cBhvr>
                                        <p:cTn id="12" dur="1000"/>
                                        <p:tgtEl>
                                          <p:spTgt spid="3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hape 81"/>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Appositive</a:t>
            </a:r>
          </a:p>
        </p:txBody>
      </p:sp>
      <p:sp>
        <p:nvSpPr>
          <p:cNvPr id="82" name="Shape 82"/>
          <p:cNvSpPr txBox="1">
            <a:spLocks noGrp="1"/>
          </p:cNvSpPr>
          <p:nvPr>
            <p:ph type="body" idx="1"/>
          </p:nvPr>
        </p:nvSpPr>
        <p:spPr>
          <a:xfrm>
            <a:off x="311150" y="1228725"/>
            <a:ext cx="4000500" cy="3582988"/>
          </a:xfrm>
        </p:spPr>
        <p:txBody>
          <a:bodyPr/>
          <a:lstStyle/>
          <a:p>
            <a:pPr eaLnBrk="1" hangingPunct="1">
              <a:lnSpc>
                <a:spcPct val="115000"/>
              </a:lnSpc>
              <a:spcBef>
                <a:spcPct val="0"/>
              </a:spcBef>
              <a:buClr>
                <a:srgbClr val="666666"/>
              </a:buClr>
              <a:buSzTx/>
              <a:buFont typeface="Source Code Pro" charset="0"/>
              <a:buNone/>
            </a:pPr>
            <a:r>
              <a:rPr lang="en-US" sz="1800" b="1" u="sng" smtClean="0">
                <a:latin typeface="Source Code Pro" charset="0"/>
                <a:cs typeface="Arial" charset="0"/>
                <a:sym typeface="Source Code Pro" charset="0"/>
              </a:rPr>
              <a:t>DEFINITION:</a:t>
            </a:r>
          </a:p>
          <a:p>
            <a:pPr eaLnBrk="1" hangingPunct="1">
              <a:lnSpc>
                <a:spcPct val="115000"/>
              </a:lnSpc>
              <a:spcBef>
                <a:spcPct val="0"/>
              </a:spcBef>
              <a:buClr>
                <a:srgbClr val="666666"/>
              </a:buClr>
              <a:buSzTx/>
              <a:buFont typeface="Source Code Pro" charset="0"/>
              <a:buNone/>
            </a:pPr>
            <a:r>
              <a:rPr lang="en-US" sz="1800" b="1" smtClean="0">
                <a:latin typeface="Source Code Pro" charset="0"/>
                <a:cs typeface="Arial" charset="0"/>
                <a:sym typeface="Source Code Pro" charset="0"/>
              </a:rPr>
              <a:t>A noun, phrase or clause which follows a noun or pronoun and renames or describes the noun or pronoun. </a:t>
            </a:r>
          </a:p>
          <a:p>
            <a:pPr eaLnBrk="1" hangingPunct="1">
              <a:lnSpc>
                <a:spcPct val="115000"/>
              </a:lnSpc>
              <a:spcBef>
                <a:spcPct val="0"/>
              </a:spcBef>
              <a:buClr>
                <a:srgbClr val="666666"/>
              </a:buClr>
              <a:buSzTx/>
              <a:buFont typeface="Source Code Pro" charset="0"/>
              <a:buNone/>
            </a:pPr>
            <a:endParaRPr lang="en-US" smtClean="0">
              <a:latin typeface="Source Code Pro" charset="0"/>
              <a:cs typeface="Arial" charset="0"/>
              <a:sym typeface="Source Code Pro" charset="0"/>
            </a:endParaRPr>
          </a:p>
          <a:p>
            <a:pPr eaLnBrk="1" hangingPunct="1">
              <a:lnSpc>
                <a:spcPct val="115000"/>
              </a:lnSpc>
              <a:spcBef>
                <a:spcPct val="0"/>
              </a:spcBef>
              <a:buClr>
                <a:srgbClr val="666666"/>
              </a:buClr>
              <a:buSzTx/>
              <a:buFont typeface="Source Code Pro" charset="0"/>
              <a:buNone/>
            </a:pPr>
            <a:endParaRPr lang="en-US" smtClean="0">
              <a:latin typeface="Source Code Pro" charset="0"/>
              <a:cs typeface="Arial" charset="0"/>
              <a:sym typeface="Source Code Pro" charset="0"/>
            </a:endParaRPr>
          </a:p>
          <a:p>
            <a:pPr eaLnBrk="1" hangingPunct="1">
              <a:lnSpc>
                <a:spcPct val="115000"/>
              </a:lnSpc>
              <a:spcBef>
                <a:spcPct val="0"/>
              </a:spcBef>
              <a:buClr>
                <a:srgbClr val="666666"/>
              </a:buClr>
              <a:buSzTx/>
              <a:buFont typeface="Source Code Pro" charset="0"/>
              <a:buNone/>
            </a:pPr>
            <a:r>
              <a:rPr lang="en-US" sz="1200" i="1" u="sng" smtClean="0">
                <a:latin typeface="Source Code Pro" charset="0"/>
                <a:cs typeface="Arial" charset="0"/>
                <a:sym typeface="Source Code Pro" charset="0"/>
              </a:rPr>
              <a:t>Whetstone’s Wacky Way of Remembering:</a:t>
            </a:r>
          </a:p>
          <a:p>
            <a:pPr eaLnBrk="1" hangingPunct="1">
              <a:lnSpc>
                <a:spcPct val="115000"/>
              </a:lnSpc>
              <a:spcBef>
                <a:spcPct val="0"/>
              </a:spcBef>
              <a:buClr>
                <a:srgbClr val="666666"/>
              </a:buClr>
              <a:buSzTx/>
              <a:buFont typeface="Source Code Pro" charset="0"/>
              <a:buNone/>
            </a:pPr>
            <a:r>
              <a:rPr lang="en-US" sz="1200" i="1" smtClean="0">
                <a:latin typeface="Source Code Pro" charset="0"/>
                <a:cs typeface="Arial" charset="0"/>
                <a:sym typeface="Source Code Pro" charset="0"/>
              </a:rPr>
              <a:t>With this information inserted into the sentence, the reader is now more “positive” he or she knows who is the subject of the sentence.</a:t>
            </a:r>
          </a:p>
          <a:p>
            <a:pPr eaLnBrk="1" hangingPunct="1">
              <a:lnSpc>
                <a:spcPct val="115000"/>
              </a:lnSpc>
              <a:spcBef>
                <a:spcPct val="0"/>
              </a:spcBef>
              <a:spcAft>
                <a:spcPts val="1600"/>
              </a:spcAft>
              <a:buClr>
                <a:srgbClr val="666666"/>
              </a:buClr>
              <a:buSzTx/>
              <a:buFont typeface="Source Code Pro" charset="0"/>
              <a:buNone/>
            </a:pPr>
            <a:endParaRPr lang="en-US" smtClean="0">
              <a:solidFill>
                <a:srgbClr val="666666"/>
              </a:solidFill>
              <a:latin typeface="Source Code Pro" charset="0"/>
              <a:cs typeface="Arial" charset="0"/>
              <a:sym typeface="Source Code Pro" charset="0"/>
            </a:endParaRPr>
          </a:p>
        </p:txBody>
      </p:sp>
      <p:sp>
        <p:nvSpPr>
          <p:cNvPr id="83" name="Shape 83"/>
          <p:cNvSpPr txBox="1">
            <a:spLocks noGrp="1"/>
          </p:cNvSpPr>
          <p:nvPr>
            <p:ph type="body" idx="2"/>
          </p:nvPr>
        </p:nvSpPr>
        <p:spPr>
          <a:xfrm>
            <a:off x="48323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sz="700" smtClean="0">
                <a:latin typeface="Arial" charset="0"/>
                <a:cs typeface="Arial" charset="0"/>
              </a:rPr>
              <a:t> </a:t>
            </a:r>
            <a:r>
              <a:rPr lang="en-US" b="1" smtClean="0">
                <a:solidFill>
                  <a:srgbClr val="0000FF"/>
                </a:solidFill>
                <a:latin typeface="Source Code Pro" charset="0"/>
                <a:cs typeface="Arial" charset="0"/>
                <a:sym typeface="Source Code Pro" charset="0"/>
              </a:rPr>
              <a:t>“Its unquestioned leader, Paul Broca, professor of clinical surgery at the Faculty of Medicine in Paris, gathered a school of disciples and imitators around himself.” </a:t>
            </a:r>
          </a:p>
          <a:p>
            <a:pPr eaLnBrk="1" hangingPunct="1">
              <a:lnSpc>
                <a:spcPct val="115000"/>
              </a:lnSpc>
              <a:spcBef>
                <a:spcPct val="0"/>
              </a:spcBef>
              <a:spcAft>
                <a:spcPts val="1600"/>
              </a:spcAft>
              <a:buClr>
                <a:srgbClr val="666666"/>
              </a:buClr>
              <a:buSzTx/>
              <a:buFont typeface="Source Code Pro" charset="0"/>
              <a:buNone/>
            </a:pPr>
            <a:r>
              <a:rPr lang="en-US" b="1" smtClean="0">
                <a:solidFill>
                  <a:srgbClr val="0000FF"/>
                </a:solidFill>
                <a:latin typeface="Source Code Pro" charset="0"/>
                <a:cs typeface="Arial" charset="0"/>
                <a:sym typeface="Source Code Pro" charset="0"/>
              </a:rPr>
              <a:t>(Stephen Jay Gould, from </a:t>
            </a:r>
            <a:r>
              <a:rPr lang="en-US" b="1" i="1" smtClean="0">
                <a:solidFill>
                  <a:srgbClr val="0000FF"/>
                </a:solidFill>
                <a:latin typeface="Source Code Pro" charset="0"/>
                <a:cs typeface="Arial" charset="0"/>
                <a:sym typeface="Source Code Pro" charset="0"/>
              </a:rPr>
              <a:t>Women’s Brains</a:t>
            </a:r>
            <a:r>
              <a:rPr lang="en-US" b="1" smtClean="0">
                <a:solidFill>
                  <a:srgbClr val="0000FF"/>
                </a:solidFill>
                <a:latin typeface="Source Code Pro" charset="0"/>
                <a:cs typeface="Arial" charset="0"/>
                <a:sym typeface="Source Code Pro" charset="0"/>
              </a:rPr>
              <a:t>). </a:t>
            </a:r>
          </a:p>
          <a:p>
            <a:pPr eaLnBrk="1" hangingPunct="1">
              <a:lnSpc>
                <a:spcPct val="115000"/>
              </a:lnSpc>
              <a:spcBef>
                <a:spcPct val="0"/>
              </a:spcBef>
              <a:spcAft>
                <a:spcPts val="1600"/>
              </a:spcAft>
              <a:buClr>
                <a:srgbClr val="666666"/>
              </a:buClr>
              <a:buSzTx/>
              <a:buFont typeface="Source Code Pro" charset="0"/>
              <a:buNone/>
            </a:pPr>
            <a:endParaRPr lang="en-US" smtClean="0">
              <a:solidFill>
                <a:srgbClr val="666666"/>
              </a:solidFill>
              <a:latin typeface="Source Code Pro" charset="0"/>
              <a:cs typeface="Arial" charset="0"/>
              <a:sym typeface="Source Code Pro"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fade">
                                      <p:cBhvr>
                                        <p:cTn id="7" dur="1000"/>
                                        <p:tgtEl>
                                          <p:spTgt spid="8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3"/>
                                        </p:tgtEl>
                                        <p:attrNameLst>
                                          <p:attrName>style.visibility</p:attrName>
                                        </p:attrNameLst>
                                      </p:cBhvr>
                                      <p:to>
                                        <p:strVal val="visible"/>
                                      </p:to>
                                    </p:set>
                                    <p:animEffect transition="in" filter="fade">
                                      <p:cBhvr>
                                        <p:cTn id="12" dur="10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hape 88"/>
          <p:cNvSpPr txBox="1">
            <a:spLocks noGrp="1"/>
          </p:cNvSpPr>
          <p:nvPr>
            <p:ph type="title"/>
          </p:nvPr>
        </p:nvSpPr>
        <p:spPr>
          <a:xfrm>
            <a:off x="2803525" y="803275"/>
            <a:ext cx="3536950" cy="3536950"/>
          </a:xfrm>
        </p:spPr>
        <p:txBody>
          <a:bodyPr/>
          <a:lstStyle/>
          <a:p>
            <a:pPr eaLnBrk="1" hangingPunct="1">
              <a:spcBef>
                <a:spcPct val="0"/>
              </a:spcBef>
              <a:buClr>
                <a:schemeClr val="accent1"/>
              </a:buClr>
              <a:buSzTx/>
              <a:buFont typeface="Amatic SC" charset="0"/>
              <a:buNone/>
            </a:pPr>
            <a:r>
              <a:rPr lang="en-US" b="1" smtClean="0">
                <a:solidFill>
                  <a:schemeClr val="accent1"/>
                </a:solidFill>
                <a:latin typeface="Amatic SC" charset="0"/>
                <a:cs typeface="Arial" charset="0"/>
                <a:sym typeface="Amatic SC" charset="0"/>
              </a:rPr>
              <a:t>Omission</a:t>
            </a:r>
            <a:br>
              <a:rPr lang="en-US" b="1" smtClean="0">
                <a:solidFill>
                  <a:schemeClr val="accent1"/>
                </a:solidFill>
                <a:latin typeface="Amatic SC" charset="0"/>
                <a:cs typeface="Arial" charset="0"/>
                <a:sym typeface="Amatic SC" charset="0"/>
              </a:rPr>
            </a:br>
            <a:r>
              <a:rPr lang="en-US" b="1" smtClean="0">
                <a:solidFill>
                  <a:schemeClr val="accent1"/>
                </a:solidFill>
                <a:latin typeface="Amatic SC" charset="0"/>
                <a:cs typeface="Arial" charset="0"/>
                <a:sym typeface="Amatic SC" charset="0"/>
              </a:rPr>
              <a:t>(2)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hape 93"/>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Asyndeton</a:t>
            </a:r>
          </a:p>
        </p:txBody>
      </p:sp>
      <p:sp>
        <p:nvSpPr>
          <p:cNvPr id="94" name="Shape 94"/>
          <p:cNvSpPr txBox="1">
            <a:spLocks noGrp="1"/>
          </p:cNvSpPr>
          <p:nvPr>
            <p:ph type="body" idx="1"/>
          </p:nvPr>
        </p:nvSpPr>
        <p:spPr>
          <a:xfrm>
            <a:off x="3111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sz="1800" smtClean="0">
                <a:latin typeface="Source Code Pro" charset="0"/>
                <a:cs typeface="Arial" charset="0"/>
                <a:sym typeface="Source Code Pro" charset="0"/>
              </a:rPr>
              <a:t>Definition:</a:t>
            </a:r>
          </a:p>
          <a:p>
            <a:pPr eaLnBrk="1" hangingPunct="1">
              <a:lnSpc>
                <a:spcPct val="115000"/>
              </a:lnSpc>
              <a:spcBef>
                <a:spcPct val="0"/>
              </a:spcBef>
              <a:buClr>
                <a:srgbClr val="666666"/>
              </a:buClr>
              <a:buSzTx/>
              <a:buFont typeface="Source Code Pro" charset="0"/>
              <a:buNone/>
            </a:pPr>
            <a:r>
              <a:rPr lang="en-US" sz="1800" b="1" smtClean="0">
                <a:latin typeface="Source Code Pro" charset="0"/>
                <a:cs typeface="Arial" charset="0"/>
                <a:sym typeface="Source Code Pro" charset="0"/>
              </a:rPr>
              <a:t>A writing style that omits conjunctions between words, phrases, or clauses</a:t>
            </a:r>
          </a:p>
          <a:p>
            <a:pPr eaLnBrk="1" hangingPunct="1">
              <a:lnSpc>
                <a:spcPct val="115000"/>
              </a:lnSpc>
              <a:spcBef>
                <a:spcPct val="0"/>
              </a:spcBef>
              <a:spcAft>
                <a:spcPts val="1600"/>
              </a:spcAft>
              <a:buClr>
                <a:srgbClr val="666666"/>
              </a:buClr>
              <a:buSzTx/>
              <a:buFont typeface="Source Code Pro" charset="0"/>
              <a:buNone/>
            </a:pPr>
            <a:endParaRPr lang="en-US" b="1" smtClean="0">
              <a:solidFill>
                <a:srgbClr val="666666"/>
              </a:solidFill>
              <a:latin typeface="Source Code Pro" charset="0"/>
              <a:cs typeface="Arial" charset="0"/>
              <a:sym typeface="Source Code Pro" charset="0"/>
            </a:endParaRPr>
          </a:p>
        </p:txBody>
      </p:sp>
      <p:sp>
        <p:nvSpPr>
          <p:cNvPr id="95" name="Shape 95"/>
          <p:cNvSpPr txBox="1">
            <a:spLocks noGrp="1"/>
          </p:cNvSpPr>
          <p:nvPr>
            <p:ph type="body" idx="2"/>
          </p:nvPr>
        </p:nvSpPr>
        <p:spPr>
          <a:xfrm>
            <a:off x="48323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b="1" smtClean="0">
                <a:solidFill>
                  <a:srgbClr val="0000FF"/>
                </a:solidFill>
                <a:latin typeface="Source Code Pro" charset="0"/>
                <a:cs typeface="Arial" charset="0"/>
                <a:sym typeface="Source Code Pro" charset="0"/>
              </a:rPr>
              <a:t>“Doubt, Desire, Sorrow, Remorse, Indignation, Despair itself, all these like helldogs lie beleaguering the soul of the poor dayworker…” </a:t>
            </a:r>
          </a:p>
          <a:p>
            <a:pPr eaLnBrk="1" hangingPunct="1">
              <a:lnSpc>
                <a:spcPct val="115000"/>
              </a:lnSpc>
              <a:spcBef>
                <a:spcPct val="0"/>
              </a:spcBef>
              <a:spcAft>
                <a:spcPts val="1600"/>
              </a:spcAft>
              <a:buClr>
                <a:srgbClr val="666666"/>
              </a:buClr>
              <a:buSzTx/>
              <a:buFont typeface="Source Code Pro" charset="0"/>
              <a:buNone/>
            </a:pPr>
            <a:endParaRPr lang="en-US" b="1" smtClean="0">
              <a:solidFill>
                <a:srgbClr val="0000FF"/>
              </a:solidFill>
              <a:latin typeface="Source Code Pro" charset="0"/>
              <a:cs typeface="Arial" charset="0"/>
              <a:sym typeface="Source Code Pro" charset="0"/>
            </a:endParaRPr>
          </a:p>
          <a:p>
            <a:pPr eaLnBrk="1" hangingPunct="1">
              <a:lnSpc>
                <a:spcPct val="115000"/>
              </a:lnSpc>
              <a:spcBef>
                <a:spcPct val="0"/>
              </a:spcBef>
              <a:spcAft>
                <a:spcPts val="1600"/>
              </a:spcAft>
              <a:buClr>
                <a:srgbClr val="666666"/>
              </a:buClr>
              <a:buSzTx/>
              <a:buFont typeface="Source Code Pro" charset="0"/>
              <a:buNone/>
            </a:pPr>
            <a:r>
              <a:rPr lang="en-US" b="1" smtClean="0">
                <a:solidFill>
                  <a:srgbClr val="0000FF"/>
                </a:solidFill>
                <a:latin typeface="Source Code Pro" charset="0"/>
                <a:cs typeface="Arial" charset="0"/>
                <a:sym typeface="Source Code Pro" charset="0"/>
              </a:rPr>
              <a:t>(Thomas Carlyle, from </a:t>
            </a:r>
            <a:r>
              <a:rPr lang="en-US" b="1" i="1" smtClean="0">
                <a:solidFill>
                  <a:srgbClr val="0000FF"/>
                </a:solidFill>
                <a:latin typeface="Source Code Pro" charset="0"/>
                <a:cs typeface="Arial" charset="0"/>
                <a:sym typeface="Source Code Pro" charset="0"/>
              </a:rPr>
              <a:t>Labour)</a:t>
            </a:r>
          </a:p>
          <a:p>
            <a:pPr eaLnBrk="1" hangingPunct="1">
              <a:lnSpc>
                <a:spcPct val="115000"/>
              </a:lnSpc>
              <a:spcBef>
                <a:spcPct val="0"/>
              </a:spcBef>
              <a:spcAft>
                <a:spcPts val="1600"/>
              </a:spcAft>
              <a:buClr>
                <a:srgbClr val="666666"/>
              </a:buClr>
              <a:buSzTx/>
              <a:buFont typeface="Source Code Pro" charset="0"/>
              <a:buNone/>
            </a:pPr>
            <a:endParaRPr lang="en-US" smtClean="0">
              <a:solidFill>
                <a:srgbClr val="666666"/>
              </a:solidFill>
              <a:latin typeface="Source Code Pro" charset="0"/>
              <a:cs typeface="Arial" charset="0"/>
              <a:sym typeface="Source Code Pro"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fade">
                                      <p:cBhvr>
                                        <p:cTn id="7" dur="1000"/>
                                        <p:tgtEl>
                                          <p:spTgt spid="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5"/>
                                        </p:tgtEl>
                                        <p:attrNameLst>
                                          <p:attrName>style.visibility</p:attrName>
                                        </p:attrNameLst>
                                      </p:cBhvr>
                                      <p:to>
                                        <p:strVal val="visible"/>
                                      </p:to>
                                    </p:set>
                                    <p:animEffect transition="in" filter="fade">
                                      <p:cBhvr>
                                        <p:cTn id="12" dur="1000"/>
                                        <p:tgtEl>
                                          <p:spTgt spid="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hape 100"/>
          <p:cNvSpPr txBox="1">
            <a:spLocks noGrp="1"/>
          </p:cNvSpPr>
          <p:nvPr>
            <p:ph type="title"/>
          </p:nvPr>
        </p:nvSpPr>
        <p:spPr>
          <a:xfrm>
            <a:off x="311150" y="292100"/>
            <a:ext cx="8521700" cy="801688"/>
          </a:xfrm>
        </p:spPr>
        <p:txBody>
          <a:bodyPr/>
          <a:lstStyle/>
          <a:p>
            <a:pPr algn="ct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Polysyndeton</a:t>
            </a:r>
          </a:p>
        </p:txBody>
      </p:sp>
      <p:sp>
        <p:nvSpPr>
          <p:cNvPr id="101" name="Shape 101"/>
          <p:cNvSpPr txBox="1">
            <a:spLocks noGrp="1"/>
          </p:cNvSpPr>
          <p:nvPr>
            <p:ph type="body" idx="1"/>
          </p:nvPr>
        </p:nvSpPr>
        <p:spPr>
          <a:xfrm>
            <a:off x="3111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sz="1800" b="1" u="sng" smtClean="0">
                <a:latin typeface="Source Code Pro" charset="0"/>
                <a:cs typeface="Arial" charset="0"/>
                <a:sym typeface="Source Code Pro" charset="0"/>
              </a:rPr>
              <a:t>DEFINITION</a:t>
            </a:r>
          </a:p>
          <a:p>
            <a:pPr eaLnBrk="1" hangingPunct="1">
              <a:lnSpc>
                <a:spcPct val="115000"/>
              </a:lnSpc>
              <a:spcBef>
                <a:spcPct val="0"/>
              </a:spcBef>
              <a:buClr>
                <a:srgbClr val="666666"/>
              </a:buClr>
              <a:buSzTx/>
              <a:buFont typeface="Source Code Pro" charset="0"/>
              <a:buNone/>
            </a:pPr>
            <a:r>
              <a:rPr lang="en-US" sz="1800" b="1" smtClean="0">
                <a:latin typeface="Source Code Pro" charset="0"/>
                <a:cs typeface="Arial" charset="0"/>
                <a:sym typeface="Source Code Pro" charset="0"/>
              </a:rPr>
              <a:t>The deliberate use of many conjunctions between phrases, clauses, or words</a:t>
            </a:r>
          </a:p>
          <a:p>
            <a:pPr eaLnBrk="1" hangingPunct="1">
              <a:lnSpc>
                <a:spcPct val="115000"/>
              </a:lnSpc>
              <a:spcBef>
                <a:spcPct val="0"/>
              </a:spcBef>
              <a:buClr>
                <a:srgbClr val="666666"/>
              </a:buClr>
              <a:buSzTx/>
              <a:buFont typeface="Source Code Pro" charset="0"/>
              <a:buNone/>
            </a:pPr>
            <a:endParaRPr lang="en-US" sz="1800" b="1" smtClean="0">
              <a:latin typeface="Source Code Pro" charset="0"/>
              <a:cs typeface="Arial" charset="0"/>
              <a:sym typeface="Source Code Pro" charset="0"/>
            </a:endParaRPr>
          </a:p>
          <a:p>
            <a:pPr eaLnBrk="1" hangingPunct="1">
              <a:lnSpc>
                <a:spcPct val="115000"/>
              </a:lnSpc>
              <a:spcBef>
                <a:spcPct val="0"/>
              </a:spcBef>
              <a:buClr>
                <a:srgbClr val="666666"/>
              </a:buClr>
              <a:buSzTx/>
              <a:buFont typeface="Source Code Pro" charset="0"/>
              <a:buNone/>
            </a:pPr>
            <a:endParaRPr lang="en-US" sz="1200" b="1" smtClean="0">
              <a:latin typeface="Source Code Pro" charset="0"/>
              <a:cs typeface="Arial" charset="0"/>
              <a:sym typeface="Source Code Pro" charset="0"/>
            </a:endParaRPr>
          </a:p>
          <a:p>
            <a:pPr eaLnBrk="1" hangingPunct="1">
              <a:lnSpc>
                <a:spcPct val="115000"/>
              </a:lnSpc>
              <a:spcBef>
                <a:spcPct val="0"/>
              </a:spcBef>
              <a:buClr>
                <a:srgbClr val="666666"/>
              </a:buClr>
              <a:buSzTx/>
              <a:buFont typeface="Source Code Pro" charset="0"/>
              <a:buNone/>
            </a:pPr>
            <a:endParaRPr lang="en-US" sz="1200" b="1" smtClean="0">
              <a:latin typeface="Source Code Pro" charset="0"/>
              <a:cs typeface="Arial" charset="0"/>
              <a:sym typeface="Source Code Pro" charset="0"/>
            </a:endParaRPr>
          </a:p>
          <a:p>
            <a:pPr eaLnBrk="1" hangingPunct="1">
              <a:lnSpc>
                <a:spcPct val="115000"/>
              </a:lnSpc>
              <a:spcBef>
                <a:spcPct val="0"/>
              </a:spcBef>
              <a:buClr>
                <a:srgbClr val="666666"/>
              </a:buClr>
              <a:buSzTx/>
              <a:buFont typeface="Source Code Pro" charset="0"/>
              <a:buNone/>
            </a:pPr>
            <a:r>
              <a:rPr lang="en-US" sz="1200" b="1" smtClean="0">
                <a:latin typeface="Source Code Pro" charset="0"/>
                <a:cs typeface="Arial" charset="0"/>
                <a:sym typeface="Source Code Pro" charset="0"/>
              </a:rPr>
              <a:t>**THIS FALLS INTO “OMISSION” BECAUSE THE WRITER IS CHOOSING TO OMIT PUNCTUATION.</a:t>
            </a:r>
          </a:p>
          <a:p>
            <a:pPr eaLnBrk="1" hangingPunct="1">
              <a:lnSpc>
                <a:spcPct val="115000"/>
              </a:lnSpc>
              <a:spcBef>
                <a:spcPct val="0"/>
              </a:spcBef>
              <a:spcAft>
                <a:spcPts val="1600"/>
              </a:spcAft>
              <a:buClr>
                <a:srgbClr val="666666"/>
              </a:buClr>
              <a:buSzTx/>
              <a:buFont typeface="Source Code Pro" charset="0"/>
              <a:buNone/>
            </a:pPr>
            <a:endParaRPr lang="en-US" smtClean="0">
              <a:solidFill>
                <a:srgbClr val="666666"/>
              </a:solidFill>
              <a:latin typeface="Source Code Pro" charset="0"/>
              <a:cs typeface="Arial" charset="0"/>
              <a:sym typeface="Source Code Pro" charset="0"/>
            </a:endParaRPr>
          </a:p>
        </p:txBody>
      </p:sp>
      <p:sp>
        <p:nvSpPr>
          <p:cNvPr id="102" name="Shape 102"/>
          <p:cNvSpPr txBox="1">
            <a:spLocks noGrp="1"/>
          </p:cNvSpPr>
          <p:nvPr>
            <p:ph type="body" idx="2"/>
          </p:nvPr>
        </p:nvSpPr>
        <p:spPr>
          <a:xfrm>
            <a:off x="4832350" y="1228725"/>
            <a:ext cx="4000500" cy="3340100"/>
          </a:xfrm>
        </p:spPr>
        <p:txBody>
          <a:bodyPr/>
          <a:lstStyle/>
          <a:p>
            <a:pPr eaLnBrk="1" hangingPunct="1">
              <a:lnSpc>
                <a:spcPct val="115000"/>
              </a:lnSpc>
              <a:spcBef>
                <a:spcPct val="0"/>
              </a:spcBef>
              <a:spcAft>
                <a:spcPts val="1600"/>
              </a:spcAft>
              <a:buClr>
                <a:srgbClr val="666666"/>
              </a:buClr>
              <a:buSzTx/>
              <a:buFont typeface="Source Code Pro" charset="0"/>
              <a:buNone/>
            </a:pPr>
            <a:r>
              <a:rPr lang="en-US" sz="1600" b="1" smtClean="0">
                <a:solidFill>
                  <a:srgbClr val="0000FF"/>
                </a:solidFill>
                <a:latin typeface="Source Code Pro" charset="0"/>
                <a:cs typeface="Arial" charset="0"/>
                <a:sym typeface="Source Code Pro" charset="0"/>
              </a:rPr>
              <a:t>“If she tried, he’d argue and wheedle and sulk and bully and plain wear her down.” </a:t>
            </a:r>
          </a:p>
          <a:p>
            <a:pPr eaLnBrk="1" hangingPunct="1">
              <a:lnSpc>
                <a:spcPct val="115000"/>
              </a:lnSpc>
              <a:spcBef>
                <a:spcPct val="0"/>
              </a:spcBef>
              <a:spcAft>
                <a:spcPts val="1600"/>
              </a:spcAft>
              <a:buClr>
                <a:srgbClr val="666666"/>
              </a:buClr>
              <a:buSzTx/>
              <a:buFont typeface="Source Code Pro" charset="0"/>
              <a:buNone/>
            </a:pPr>
            <a:r>
              <a:rPr lang="en-US" sz="1600" b="1" smtClean="0">
                <a:solidFill>
                  <a:srgbClr val="0000FF"/>
                </a:solidFill>
                <a:latin typeface="Source Code Pro" charset="0"/>
                <a:cs typeface="Arial" charset="0"/>
                <a:sym typeface="Source Code Pro" charset="0"/>
              </a:rPr>
              <a:t>(JEANNETTE WALLS, </a:t>
            </a:r>
            <a:r>
              <a:rPr lang="en-US" sz="1600" b="1" i="1" smtClean="0">
                <a:solidFill>
                  <a:srgbClr val="0000FF"/>
                </a:solidFill>
                <a:latin typeface="Source Code Pro" charset="0"/>
                <a:cs typeface="Arial" charset="0"/>
                <a:sym typeface="Source Code Pro" charset="0"/>
              </a:rPr>
              <a:t>The Glass Castle</a:t>
            </a:r>
            <a:r>
              <a:rPr lang="en-US" sz="1600" b="1" smtClean="0">
                <a:solidFill>
                  <a:srgbClr val="0000FF"/>
                </a:solidFill>
                <a:latin typeface="Source Code Pro" charset="0"/>
                <a:cs typeface="Arial" charset="0"/>
                <a:sym typeface="Source Code Pro" charset="0"/>
              </a:rPr>
              <a:t>, page 76)</a:t>
            </a:r>
          </a:p>
          <a:p>
            <a:pPr eaLnBrk="1" hangingPunct="1">
              <a:lnSpc>
                <a:spcPct val="115000"/>
              </a:lnSpc>
              <a:spcBef>
                <a:spcPct val="0"/>
              </a:spcBef>
              <a:spcAft>
                <a:spcPts val="1600"/>
              </a:spcAft>
              <a:buClr>
                <a:srgbClr val="666666"/>
              </a:buClr>
              <a:buSzTx/>
              <a:buFont typeface="Source Code Pro" charset="0"/>
              <a:buNone/>
            </a:pPr>
            <a:endParaRPr lang="en-US" smtClean="0">
              <a:solidFill>
                <a:srgbClr val="666666"/>
              </a:solidFill>
              <a:latin typeface="Source Code Pro" charset="0"/>
              <a:cs typeface="Arial" charset="0"/>
              <a:sym typeface="Source Code Pro"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fade">
                                      <p:cBhvr>
                                        <p:cTn id="7" dur="1000"/>
                                        <p:tgtEl>
                                          <p:spTgt spid="10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
                                        </p:tgtEl>
                                        <p:attrNameLst>
                                          <p:attrName>style.visibility</p:attrName>
                                        </p:attrNameLst>
                                      </p:cBhvr>
                                      <p:to>
                                        <p:strVal val="visible"/>
                                      </p:to>
                                    </p:set>
                                    <p:animEffect transition="in" filter="fade">
                                      <p:cBhvr>
                                        <p:cTn id="12" dur="1000"/>
                                        <p:tgtEl>
                                          <p:spTgt spid="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hape 107"/>
          <p:cNvSpPr txBox="1">
            <a:spLocks noGrp="1"/>
          </p:cNvSpPr>
          <p:nvPr>
            <p:ph type="title"/>
          </p:nvPr>
        </p:nvSpPr>
        <p:spPr>
          <a:xfrm>
            <a:off x="311150" y="292100"/>
            <a:ext cx="8521700" cy="801688"/>
          </a:xfrm>
        </p:spPr>
        <p:txBody>
          <a:bodyPr/>
          <a:lstStyle/>
          <a:p>
            <a:pPr eaLnBrk="1" hangingPunct="1">
              <a:spcBef>
                <a:spcPct val="0"/>
              </a:spcBef>
              <a:buClr>
                <a:schemeClr val="accent1"/>
              </a:buClr>
              <a:buFont typeface="Amatic SC" charset="0"/>
              <a:buNone/>
            </a:pPr>
            <a:r>
              <a:rPr lang="en-US" sz="4200" b="1" smtClean="0">
                <a:solidFill>
                  <a:schemeClr val="accent1"/>
                </a:solidFill>
                <a:latin typeface="Amatic SC" charset="0"/>
                <a:cs typeface="Arial" charset="0"/>
                <a:sym typeface="Amatic SC" charset="0"/>
              </a:rPr>
              <a:t>so remember when you are </a:t>
            </a:r>
            <a:br>
              <a:rPr lang="en-US" sz="4200" b="1" smtClean="0">
                <a:solidFill>
                  <a:schemeClr val="accent1"/>
                </a:solidFill>
                <a:latin typeface="Amatic SC" charset="0"/>
                <a:cs typeface="Arial" charset="0"/>
                <a:sym typeface="Amatic SC" charset="0"/>
              </a:rPr>
            </a:br>
            <a:r>
              <a:rPr lang="en-US" sz="4200" b="1" smtClean="0">
                <a:solidFill>
                  <a:schemeClr val="accent1"/>
                </a:solidFill>
                <a:latin typeface="Amatic SC" charset="0"/>
                <a:cs typeface="Arial" charset="0"/>
                <a:sym typeface="Amatic SC" charset="0"/>
              </a:rPr>
              <a:t>dealing with polysyndeton </a:t>
            </a:r>
            <a:br>
              <a:rPr lang="en-US" sz="4200" b="1" smtClean="0">
                <a:solidFill>
                  <a:schemeClr val="accent1"/>
                </a:solidFill>
                <a:latin typeface="Amatic SC" charset="0"/>
                <a:cs typeface="Arial" charset="0"/>
                <a:sym typeface="Amatic SC" charset="0"/>
              </a:rPr>
            </a:br>
            <a:r>
              <a:rPr lang="en-US" sz="4200" b="1" smtClean="0">
                <a:solidFill>
                  <a:schemeClr val="accent1"/>
                </a:solidFill>
                <a:latin typeface="Amatic SC" charset="0"/>
                <a:cs typeface="Arial" charset="0"/>
                <a:sym typeface="Amatic SC" charset="0"/>
              </a:rPr>
              <a:t>you are….</a:t>
            </a:r>
          </a:p>
        </p:txBody>
      </p:sp>
      <p:pic>
        <p:nvPicPr>
          <p:cNvPr id="30722" name="Shape 108" descr="IMG_20151008_155838.jpg"/>
          <p:cNvPicPr preferRelativeResize="0">
            <a:picLocks noChangeAspect="1" noChangeArrowheads="1"/>
          </p:cNvPicPr>
          <p:nvPr/>
        </p:nvPicPr>
        <p:blipFill>
          <a:blip r:embed="rId3"/>
          <a:srcRect/>
          <a:stretch>
            <a:fillRect/>
          </a:stretch>
        </p:blipFill>
        <p:spPr bwMode="auto">
          <a:xfrm>
            <a:off x="4722813" y="0"/>
            <a:ext cx="3111500" cy="51435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1758</Words>
  <PresentationFormat>On-screen Show (16:9)</PresentationFormat>
  <Paragraphs>225</Paragraphs>
  <Slides>45</Slides>
  <Notes>45</Notes>
  <HiddenSlides>0</HiddenSlides>
  <MMClips>0</MMClips>
  <ScaleCrop>false</ScaleCrop>
  <HeadingPairs>
    <vt:vector size="6" baseType="variant">
      <vt:variant>
        <vt:lpstr>Fonts Used</vt:lpstr>
      </vt:variant>
      <vt:variant>
        <vt:i4>3</vt:i4>
      </vt:variant>
      <vt:variant>
        <vt:lpstr>Design Template</vt:lpstr>
      </vt:variant>
      <vt:variant>
        <vt:i4>12</vt:i4>
      </vt:variant>
      <vt:variant>
        <vt:lpstr>Slide Titles</vt:lpstr>
      </vt:variant>
      <vt:variant>
        <vt:i4>45</vt:i4>
      </vt:variant>
    </vt:vector>
  </HeadingPairs>
  <TitlesOfParts>
    <vt:vector size="60" baseType="lpstr">
      <vt:lpstr>Arial</vt:lpstr>
      <vt:lpstr>Source Code Pro</vt:lpstr>
      <vt:lpstr>Amatic SC</vt:lpstr>
      <vt:lpstr>beach-day</vt:lpstr>
      <vt:lpstr>beach-day</vt:lpstr>
      <vt:lpstr>beach-day</vt:lpstr>
      <vt:lpstr>beach-day</vt:lpstr>
      <vt:lpstr>beach-day</vt:lpstr>
      <vt:lpstr>beach-day</vt:lpstr>
      <vt:lpstr>beach-day</vt:lpstr>
      <vt:lpstr>beach-day</vt:lpstr>
      <vt:lpstr>beach-day</vt:lpstr>
      <vt:lpstr>beach-day</vt:lpstr>
      <vt:lpstr>beach-day</vt:lpstr>
      <vt:lpstr>beach-day</vt:lpstr>
      <vt:lpstr>Rhetorical Vocabulary</vt:lpstr>
      <vt:lpstr> RHETORICAL VOCAB</vt:lpstr>
      <vt:lpstr>Interruption (2)</vt:lpstr>
      <vt:lpstr>Parenthesis</vt:lpstr>
      <vt:lpstr>Appositive</vt:lpstr>
      <vt:lpstr>Omission (2)</vt:lpstr>
      <vt:lpstr>Asyndeton</vt:lpstr>
      <vt:lpstr>Polysyndeton</vt:lpstr>
      <vt:lpstr>so remember when you are  dealing with polysyndeton  you are….</vt:lpstr>
      <vt:lpstr>Repetition (5)</vt:lpstr>
      <vt:lpstr>Anaphora</vt:lpstr>
      <vt:lpstr>alliteration </vt:lpstr>
      <vt:lpstr>anadiplosis</vt:lpstr>
      <vt:lpstr>climax</vt:lpstr>
      <vt:lpstr>epistrophe</vt:lpstr>
      <vt:lpstr>Balance (6)</vt:lpstr>
      <vt:lpstr>Parallelism (words, phrases, clauses)</vt:lpstr>
      <vt:lpstr>Parallelism (words, phrases, clauses)</vt:lpstr>
      <vt:lpstr>Parallelism (words, phrases, clauses)</vt:lpstr>
      <vt:lpstr>Antithesis </vt:lpstr>
      <vt:lpstr>Zeugma</vt:lpstr>
      <vt:lpstr>Antimetabole</vt:lpstr>
      <vt:lpstr>Comparison (7)</vt:lpstr>
      <vt:lpstr>Allusion</vt:lpstr>
      <vt:lpstr>Simile</vt:lpstr>
      <vt:lpstr>metaphor</vt:lpstr>
      <vt:lpstr>Synechdoche</vt:lpstr>
      <vt:lpstr>Metonymy</vt:lpstr>
      <vt:lpstr>personification</vt:lpstr>
      <vt:lpstr>Periphrasis</vt:lpstr>
      <vt:lpstr>Word Play (14)</vt:lpstr>
      <vt:lpstr>Pun</vt:lpstr>
      <vt:lpstr>sarcasm</vt:lpstr>
      <vt:lpstr>rhetorical question</vt:lpstr>
      <vt:lpstr>irony</vt:lpstr>
      <vt:lpstr>oxymoron</vt:lpstr>
      <vt:lpstr>imperative sentence</vt:lpstr>
      <vt:lpstr>hortative sentence</vt:lpstr>
      <vt:lpstr>Satire</vt:lpstr>
      <vt:lpstr>euphemism</vt:lpstr>
      <vt:lpstr>hyperbole</vt:lpstr>
      <vt:lpstr>litotes</vt:lpstr>
      <vt:lpstr>logos</vt:lpstr>
      <vt:lpstr>pathos</vt:lpstr>
      <vt:lpstr>ethos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Rhetorical Vocabulary</dc:title>
  <cp:lastModifiedBy>Windows User</cp:lastModifiedBy>
  <cp:revision>1</cp:revision>
  <dcterms:modified xsi:type="dcterms:W3CDTF">2016-11-21T17:36:53Z</dcterms:modified>
</cp:coreProperties>
</file>